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  <p:sldMasterId id="2147483648" r:id="rId5"/>
    <p:sldMasterId id="2147483728" r:id="rId6"/>
    <p:sldMasterId id="2147483742" r:id="rId7"/>
  </p:sldMasterIdLst>
  <p:notesMasterIdLst>
    <p:notesMasterId r:id="rId38"/>
  </p:notesMasterIdLst>
  <p:handoutMasterIdLst>
    <p:handoutMasterId r:id="rId39"/>
  </p:handoutMasterIdLst>
  <p:sldIdLst>
    <p:sldId id="273" r:id="rId8"/>
    <p:sldId id="325" r:id="rId9"/>
    <p:sldId id="345" r:id="rId10"/>
    <p:sldId id="347" r:id="rId11"/>
    <p:sldId id="348" r:id="rId12"/>
    <p:sldId id="349" r:id="rId13"/>
    <p:sldId id="350" r:id="rId14"/>
    <p:sldId id="351" r:id="rId15"/>
    <p:sldId id="365" r:id="rId16"/>
    <p:sldId id="374" r:id="rId17"/>
    <p:sldId id="373" r:id="rId18"/>
    <p:sldId id="369" r:id="rId19"/>
    <p:sldId id="370" r:id="rId20"/>
    <p:sldId id="371" r:id="rId21"/>
    <p:sldId id="352" r:id="rId22"/>
    <p:sldId id="353" r:id="rId23"/>
    <p:sldId id="356" r:id="rId24"/>
    <p:sldId id="372" r:id="rId25"/>
    <p:sldId id="357" r:id="rId26"/>
    <p:sldId id="361" r:id="rId27"/>
    <p:sldId id="359" r:id="rId28"/>
    <p:sldId id="358" r:id="rId29"/>
    <p:sldId id="360" r:id="rId30"/>
    <p:sldId id="362" r:id="rId31"/>
    <p:sldId id="363" r:id="rId32"/>
    <p:sldId id="364" r:id="rId33"/>
    <p:sldId id="366" r:id="rId34"/>
    <p:sldId id="367" r:id="rId35"/>
    <p:sldId id="375" r:id="rId36"/>
    <p:sldId id="368" r:id="rId3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2F7"/>
    <a:srgbClr val="ADE7FF"/>
    <a:srgbClr val="80B3CE"/>
    <a:srgbClr val="80B3CD"/>
    <a:srgbClr val="5DADCF"/>
    <a:srgbClr val="8FD6FC"/>
    <a:srgbClr val="8ACAEA"/>
    <a:srgbClr val="4E9DC2"/>
    <a:srgbClr val="CFE6F9"/>
    <a:srgbClr val="509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 autoAdjust="0"/>
    <p:restoredTop sz="83867" autoAdjust="0"/>
  </p:normalViewPr>
  <p:slideViewPr>
    <p:cSldViewPr snapToGrid="0">
      <p:cViewPr varScale="1">
        <p:scale>
          <a:sx n="68" d="100"/>
          <a:sy n="68" d="100"/>
        </p:scale>
        <p:origin x="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54"/>
    </p:cViewPr>
  </p:sorterViewPr>
  <p:notesViewPr>
    <p:cSldViewPr snapToGrid="0">
      <p:cViewPr varScale="1">
        <p:scale>
          <a:sx n="36" d="100"/>
          <a:sy n="36" d="100"/>
        </p:scale>
        <p:origin x="2403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14608-781E-402D-8FBB-325D12C4DAD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9C95A-72B2-4ED4-A264-EA8D04564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25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BF6E4-8A67-4307-88A2-8FB0B7BF3DC9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FE627-EC72-44D3-8F8F-B0BF6410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5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3285BE-559B-EF46-ABBE-DA60BE7727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715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URCap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 Java </a:t>
            </a:r>
            <a:r>
              <a:rPr lang="es-ES" dirty="0" err="1"/>
              <a:t>generics</a:t>
            </a:r>
            <a:r>
              <a:rPr lang="es-ES"/>
              <a:t>,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FE627-EC72-44D3-8F8F-B0BF6410A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6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Under sdk1.1.xxx folder,  write  this ./newURCap.sh</a:t>
            </a:r>
          </a:p>
          <a:p>
            <a:pPr marL="0" indent="0">
              <a:buNone/>
            </a:pPr>
            <a:r>
              <a:rPr lang="en-US" dirty="0"/>
              <a:t>2. Package Explorer, Right click and Import Maven Project, existing project</a:t>
            </a:r>
          </a:p>
          <a:p>
            <a:r>
              <a:rPr lang="en-US" dirty="0"/>
              <a:t>3. Create manually the folders </a:t>
            </a:r>
            <a:r>
              <a:rPr lang="en-US"/>
              <a:t>under Resources, </a:t>
            </a:r>
            <a:r>
              <a:rPr lang="en-US" dirty="0" err="1"/>
              <a:t>com.ur.urcap.sample.lightUp.impl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FE627-EC72-44D3-8F8F-B0BF6410A1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3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Register an object of your class to the service in TAP window  &gt;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bundleContext.registerService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ProgramNodeService.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yourClass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(), null);&gt;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FE627-EC72-44D3-8F8F-B0BF6410A1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4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FE627-EC72-44D3-8F8F-B0BF6410A1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GenerateScript</a:t>
            </a:r>
            <a:r>
              <a:rPr lang="en-US" dirty="0"/>
              <a:t>(</a:t>
            </a:r>
            <a:r>
              <a:rPr lang="en-US" dirty="0" err="1"/>
              <a:t>ScriptWriter</a:t>
            </a:r>
            <a:r>
              <a:rPr lang="en-US" dirty="0"/>
              <a:t> writer), make the script line of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</a:t>
            </a:r>
            <a:r>
              <a:rPr lang="en-US" dirty="0" err="1"/>
              <a:t>getTitle</a:t>
            </a:r>
            <a:r>
              <a:rPr lang="en-US" dirty="0"/>
              <a:t>() makes the line $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FE627-EC72-44D3-8F8F-B0BF6410A1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0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dirty="0"/>
              <a:t>Implement before constructor</a:t>
            </a:r>
          </a:p>
          <a:p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FE627-EC72-44D3-8F8F-B0BF6410A1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8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folder /</a:t>
            </a:r>
            <a:r>
              <a:rPr lang="en-US" dirty="0" err="1"/>
              <a:t>ursim</a:t>
            </a:r>
            <a:r>
              <a:rPr lang="en-US" dirty="0"/>
              <a:t>-current/   type  ./start-ursim.sh UR10 or UR3, UR5  for debugging…   </a:t>
            </a:r>
            <a:r>
              <a:rPr lang="en-US" dirty="0" err="1"/>
              <a:t>System.out.println</a:t>
            </a:r>
            <a:r>
              <a:rPr lang="en-US" dirty="0"/>
              <a:t>(….text…..)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FE627-EC72-44D3-8F8F-B0BF6410A1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9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0728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6955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319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784"/>
            <a:ext cx="10620375" cy="628650"/>
          </a:xfrm>
        </p:spPr>
        <p:txBody>
          <a:bodyPr>
            <a:no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5270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38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Q Blu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706581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8320" y="6349567"/>
            <a:ext cx="243861" cy="359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0564" y="6342217"/>
            <a:ext cx="1920406" cy="359695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706581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0"/>
            <a:ext cx="12192000" cy="11055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52"/>
            <a:ext cx="10515600" cy="640398"/>
          </a:xfrm>
        </p:spPr>
        <p:txBody>
          <a:bodyPr>
            <a:no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849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766" y="215590"/>
            <a:ext cx="10515600" cy="6542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018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gr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1113905"/>
            <a:ext cx="12198350" cy="5744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1333"/>
          <a:stretch/>
        </p:blipFill>
        <p:spPr>
          <a:xfrm>
            <a:off x="10105571" y="6344015"/>
            <a:ext cx="1915399" cy="359152"/>
          </a:xfrm>
          <a:prstGeom prst="rect">
            <a:avLst/>
          </a:prstGeom>
        </p:spPr>
      </p:pic>
      <p:pic>
        <p:nvPicPr>
          <p:cNvPr id="10" name="Picture 9" descr="UR-Logo.png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634" b="11528"/>
          <a:stretch/>
        </p:blipFill>
        <p:spPr>
          <a:xfrm>
            <a:off x="9859938" y="6346550"/>
            <a:ext cx="245633" cy="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68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gr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1113905"/>
            <a:ext cx="12198350" cy="5744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26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 two lines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9882"/>
            <a:ext cx="12192000" cy="613811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2192000" cy="1065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0" y="227293"/>
            <a:ext cx="11177788" cy="5667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R-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9938" y="6346550"/>
            <a:ext cx="2161032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59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1113905"/>
            <a:ext cx="12198350" cy="574409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05696"/>
            <a:ext cx="11309350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7838" y="1181100"/>
            <a:ext cx="11309350" cy="4887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480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10032"/>
            <a:ext cx="11309350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7838" y="1181100"/>
            <a:ext cx="11309350" cy="4887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601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24764"/>
            <a:ext cx="11309350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7838" y="1181100"/>
            <a:ext cx="11309350" cy="4887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3864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content page one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0" y="210031"/>
            <a:ext cx="11177789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4175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0728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6955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572" y="2665"/>
            <a:ext cx="5395428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page one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33" y="217175"/>
            <a:ext cx="11177789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5652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place 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3" y="195744"/>
            <a:ext cx="10570369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9605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0" y="227293"/>
            <a:ext cx="11177788" cy="5667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pic>
        <p:nvPicPr>
          <p:cNvPr id="9" name="Picture 8" descr="UR-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9938" y="6346550"/>
            <a:ext cx="2161032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61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05696"/>
            <a:ext cx="10612005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 txBox="1">
            <a:spLocks/>
          </p:cNvSpPr>
          <p:nvPr userDrawn="1"/>
        </p:nvSpPr>
        <p:spPr>
          <a:xfrm flipH="1">
            <a:off x="729950" y="1182351"/>
            <a:ext cx="4031623" cy="251795"/>
          </a:xfrm>
          <a:prstGeom prst="rect">
            <a:avLst/>
          </a:prstGeom>
          <a:noFill/>
        </p:spPr>
        <p:txBody>
          <a:bodyPr vert="horz" wrap="square" lIns="0" tIns="0" rIns="0" bIns="36000" numCol="1" rtlCol="0" anchor="t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400" b="1" kern="1200">
                <a:solidFill>
                  <a:srgbClr val="00628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62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1"/>
          </p:nvPr>
        </p:nvSpPr>
        <p:spPr>
          <a:xfrm>
            <a:off x="654004" y="6413183"/>
            <a:ext cx="2273295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460698" y="6413183"/>
            <a:ext cx="510838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569087" y="6413182"/>
            <a:ext cx="911412" cy="27384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7590" y="1320791"/>
            <a:ext cx="11177789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1602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05696"/>
            <a:ext cx="10612005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 txBox="1">
            <a:spLocks/>
          </p:cNvSpPr>
          <p:nvPr userDrawn="1"/>
        </p:nvSpPr>
        <p:spPr>
          <a:xfrm flipH="1">
            <a:off x="2302718" y="2104066"/>
            <a:ext cx="4031623" cy="251795"/>
          </a:xfrm>
          <a:prstGeom prst="rect">
            <a:avLst/>
          </a:prstGeom>
          <a:noFill/>
        </p:spPr>
        <p:txBody>
          <a:bodyPr vert="horz" wrap="square" lIns="0" tIns="0" rIns="0" bIns="36000" numCol="1" rtlCol="0" anchor="t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400" b="1" kern="1200">
                <a:solidFill>
                  <a:srgbClr val="00628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62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1"/>
          </p:nvPr>
        </p:nvSpPr>
        <p:spPr>
          <a:xfrm>
            <a:off x="654004" y="6413183"/>
            <a:ext cx="2273295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460698" y="6413183"/>
            <a:ext cx="510838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569087" y="6413182"/>
            <a:ext cx="911412" cy="27384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Vertical Title 1"/>
          <p:cNvSpPr txBox="1">
            <a:spLocks/>
          </p:cNvSpPr>
          <p:nvPr userDrawn="1"/>
        </p:nvSpPr>
        <p:spPr>
          <a:xfrm>
            <a:off x="8202167" y="1548624"/>
            <a:ext cx="2521915" cy="4486416"/>
          </a:xfrm>
          <a:prstGeom prst="rect">
            <a:avLst/>
          </a:prstGeom>
        </p:spPr>
        <p:txBody>
          <a:bodyPr vert="eaVer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4004" y="1548624"/>
            <a:ext cx="7395764" cy="448641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254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01745"/>
            <a:ext cx="12192000" cy="1020423"/>
          </a:xfrm>
        </p:spPr>
        <p:txBody>
          <a:bodyPr>
            <a:normAutofit/>
          </a:bodyPr>
          <a:lstStyle>
            <a:lvl1pPr algn="ctr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591901"/>
            <a:ext cx="8534400" cy="1046899"/>
          </a:xfrm>
        </p:spPr>
        <p:txBody>
          <a:bodyPr>
            <a:normAutofit/>
          </a:bodyPr>
          <a:lstStyle>
            <a:lvl1pPr marL="0" indent="0" algn="ctr">
              <a:buNone/>
              <a:defRPr sz="34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9356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68111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6784" y="6356350"/>
            <a:ext cx="1215216" cy="365127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93249" y="-230"/>
            <a:ext cx="5165788" cy="520700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275226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35602"/>
            <a:ext cx="12192000" cy="3033375"/>
          </a:xfrm>
        </p:spPr>
        <p:txBody>
          <a:bodyPr anchor="t"/>
          <a:lstStyle>
            <a:lvl1pPr algn="ctr">
              <a:defRPr sz="5333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23341" y="6356351"/>
            <a:ext cx="3031060" cy="365125"/>
          </a:xfr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68111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6784" y="6356350"/>
            <a:ext cx="1215216" cy="365127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93249" y="-230"/>
            <a:ext cx="5165788" cy="520700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05244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3341" y="1771200"/>
            <a:ext cx="5991503" cy="4052752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4843" y="1771200"/>
            <a:ext cx="5644192" cy="4052752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3341" y="6356351"/>
            <a:ext cx="3031060" cy="365125"/>
          </a:xfr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68111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6784" y="6356350"/>
            <a:ext cx="1215216" cy="365127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93249" y="-230"/>
            <a:ext cx="5165788" cy="520700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3759149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23341" y="6356351"/>
            <a:ext cx="3031060" cy="365125"/>
          </a:xfr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68111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6784" y="6356350"/>
            <a:ext cx="1215216" cy="365127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93249" y="-230"/>
            <a:ext cx="5165788" cy="520700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83941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Robot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222282" y="5747059"/>
            <a:ext cx="574196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UR3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689973" y="5747059"/>
            <a:ext cx="69121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UR10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50721" y="5747059"/>
            <a:ext cx="574196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UR5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995" y="1326799"/>
            <a:ext cx="4491722" cy="471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0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23341" y="6356351"/>
            <a:ext cx="3031060" cy="365125"/>
          </a:xfr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68111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6784" y="6356350"/>
            <a:ext cx="1215216" cy="365127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93249" y="-230"/>
            <a:ext cx="5165788" cy="520700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315362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694755"/>
            <a:ext cx="12192000" cy="6163244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3341" y="6356351"/>
            <a:ext cx="3031060" cy="365125"/>
          </a:xfr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68111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6784" y="6356350"/>
            <a:ext cx="1215216" cy="365127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93249" y="-230"/>
            <a:ext cx="5165788" cy="520700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2712841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835879"/>
            <a:ext cx="2743200" cy="529028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835879"/>
            <a:ext cx="8026400" cy="52902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23341" y="6356351"/>
            <a:ext cx="3031060" cy="365125"/>
          </a:xfr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68111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6784" y="6356350"/>
            <a:ext cx="1215216" cy="365127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93249" y="-230"/>
            <a:ext cx="5165788" cy="520700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6284946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8489"/>
            <a:ext cx="12192000" cy="1020423"/>
          </a:xfrm>
        </p:spPr>
        <p:txBody>
          <a:bodyPr>
            <a:normAutofit/>
          </a:bodyPr>
          <a:lstStyle>
            <a:lvl1pPr algn="ctr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08645"/>
            <a:ext cx="8534400" cy="1046899"/>
          </a:xfrm>
        </p:spPr>
        <p:txBody>
          <a:bodyPr>
            <a:normAutofit/>
          </a:bodyPr>
          <a:lstStyle>
            <a:lvl1pPr marL="0" indent="0" algn="ctr">
              <a:buNone/>
              <a:defRPr sz="34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21650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8489"/>
            <a:ext cx="12192000" cy="1020423"/>
          </a:xfrm>
        </p:spPr>
        <p:txBody>
          <a:bodyPr>
            <a:normAutofit/>
          </a:bodyPr>
          <a:lstStyle>
            <a:lvl1pPr algn="ctr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08645"/>
            <a:ext cx="8534400" cy="1046899"/>
          </a:xfrm>
        </p:spPr>
        <p:txBody>
          <a:bodyPr>
            <a:normAutofit/>
          </a:bodyPr>
          <a:lstStyle>
            <a:lvl1pPr marL="0" indent="0" algn="ctr">
              <a:buNone/>
              <a:defRPr sz="34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1078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18121"/>
            <a:ext cx="12192000" cy="1020423"/>
          </a:xfrm>
        </p:spPr>
        <p:txBody>
          <a:bodyPr>
            <a:normAutofit/>
          </a:bodyPr>
          <a:lstStyle>
            <a:lvl1pPr algn="ctr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008277"/>
            <a:ext cx="8534400" cy="1046899"/>
          </a:xfrm>
        </p:spPr>
        <p:txBody>
          <a:bodyPr>
            <a:normAutofit/>
          </a:bodyPr>
          <a:lstStyle>
            <a:lvl1pPr marL="0" indent="0" algn="ctr">
              <a:buNone/>
              <a:defRPr sz="34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927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B9E8-6466-46BE-BD81-DC89D3D52EA6}" type="datetime1">
              <a:rPr lang="da-DK" smtClean="0"/>
              <a:t>09-07-2018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703FD-06C2-3745-B8B2-5765E01FA7E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04307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reaker - Case stori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7453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gr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1113905"/>
            <a:ext cx="12198350" cy="5744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1333"/>
          <a:stretch/>
        </p:blipFill>
        <p:spPr>
          <a:xfrm>
            <a:off x="10105571" y="6344015"/>
            <a:ext cx="1915399" cy="359152"/>
          </a:xfrm>
          <a:prstGeom prst="rect">
            <a:avLst/>
          </a:prstGeom>
        </p:spPr>
      </p:pic>
      <p:pic>
        <p:nvPicPr>
          <p:cNvPr id="10" name="Picture 9" descr="UR-Logo.png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634" b="11528"/>
          <a:stretch/>
        </p:blipFill>
        <p:spPr>
          <a:xfrm>
            <a:off x="9859938" y="6346550"/>
            <a:ext cx="245633" cy="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49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gr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1113905"/>
            <a:ext cx="12198350" cy="5744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94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674"/>
            <a:ext cx="10515600" cy="796227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38200" y="1216404"/>
            <a:ext cx="10515600" cy="435254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1752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 two lines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9882"/>
            <a:ext cx="12192000" cy="613811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2192000" cy="1065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0" y="227293"/>
            <a:ext cx="11177788" cy="5667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R-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9938" y="6346550"/>
            <a:ext cx="2161032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184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1113905"/>
            <a:ext cx="12198350" cy="574409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05696"/>
            <a:ext cx="11309350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7838" y="1181100"/>
            <a:ext cx="11309350" cy="4887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4811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10032"/>
            <a:ext cx="11309350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7838" y="1181100"/>
            <a:ext cx="11309350" cy="4887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93678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24764"/>
            <a:ext cx="11309350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7838" y="1181100"/>
            <a:ext cx="11309350" cy="4887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5814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content page one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0" y="210031"/>
            <a:ext cx="11177789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98724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page one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33" y="217175"/>
            <a:ext cx="11177789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9761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place 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3" y="195744"/>
            <a:ext cx="10570369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92878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0" y="227293"/>
            <a:ext cx="11177788" cy="5667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pic>
        <p:nvPicPr>
          <p:cNvPr id="9" name="Picture 8" descr="UR-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9938" y="6346550"/>
            <a:ext cx="2161032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40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05696"/>
            <a:ext cx="10612005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 txBox="1">
            <a:spLocks/>
          </p:cNvSpPr>
          <p:nvPr userDrawn="1"/>
        </p:nvSpPr>
        <p:spPr>
          <a:xfrm flipH="1">
            <a:off x="729950" y="1182351"/>
            <a:ext cx="4031623" cy="251795"/>
          </a:xfrm>
          <a:prstGeom prst="rect">
            <a:avLst/>
          </a:prstGeom>
          <a:noFill/>
        </p:spPr>
        <p:txBody>
          <a:bodyPr vert="horz" wrap="square" lIns="0" tIns="0" rIns="0" bIns="36000" numCol="1" rtlCol="0" anchor="t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400" b="1" kern="1200">
                <a:solidFill>
                  <a:srgbClr val="00628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62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1"/>
          </p:nvPr>
        </p:nvSpPr>
        <p:spPr>
          <a:xfrm>
            <a:off x="654004" y="6413183"/>
            <a:ext cx="2273295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460698" y="6413183"/>
            <a:ext cx="510838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569087" y="6413182"/>
            <a:ext cx="911412" cy="27384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7590" y="1320791"/>
            <a:ext cx="11177789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30115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205696"/>
            <a:ext cx="10612005" cy="566724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 txBox="1">
            <a:spLocks/>
          </p:cNvSpPr>
          <p:nvPr userDrawn="1"/>
        </p:nvSpPr>
        <p:spPr>
          <a:xfrm flipH="1">
            <a:off x="2302718" y="2104066"/>
            <a:ext cx="4031623" cy="251795"/>
          </a:xfrm>
          <a:prstGeom prst="rect">
            <a:avLst/>
          </a:prstGeom>
          <a:noFill/>
        </p:spPr>
        <p:txBody>
          <a:bodyPr vert="horz" wrap="square" lIns="0" tIns="0" rIns="0" bIns="36000" numCol="1" rtlCol="0" anchor="t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400" b="1" kern="1200">
                <a:solidFill>
                  <a:srgbClr val="00628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62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1"/>
          </p:nvPr>
        </p:nvSpPr>
        <p:spPr>
          <a:xfrm>
            <a:off x="654004" y="6413183"/>
            <a:ext cx="2273295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460698" y="6413183"/>
            <a:ext cx="510838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569087" y="6413182"/>
            <a:ext cx="911412" cy="27384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Vertical Title 1"/>
          <p:cNvSpPr txBox="1">
            <a:spLocks/>
          </p:cNvSpPr>
          <p:nvPr userDrawn="1"/>
        </p:nvSpPr>
        <p:spPr>
          <a:xfrm>
            <a:off x="8202167" y="1548624"/>
            <a:ext cx="2521915" cy="4486416"/>
          </a:xfrm>
          <a:prstGeom prst="rect">
            <a:avLst/>
          </a:prstGeom>
        </p:spPr>
        <p:txBody>
          <a:bodyPr vert="eaVer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4004" y="1548624"/>
            <a:ext cx="7395764" cy="448641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3891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blu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7957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38200" y="1286107"/>
            <a:ext cx="10515600" cy="428284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1275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0728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6955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4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78759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58434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9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lue Gr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60672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2280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052" y="1113381"/>
            <a:ext cx="5046948" cy="59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0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 Gr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14" t="5498" b="13613"/>
          <a:stretch/>
        </p:blipFill>
        <p:spPr>
          <a:xfrm>
            <a:off x="7088697" y="1089379"/>
            <a:ext cx="5103303" cy="520117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0056" y="182784"/>
            <a:ext cx="11008519" cy="628650"/>
          </a:xfrm>
        </p:spPr>
        <p:txBody>
          <a:bodyPr>
            <a:no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 Gr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10893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089379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6"/>
          <a:stretch/>
        </p:blipFill>
        <p:spPr>
          <a:xfrm>
            <a:off x="8565624" y="1727708"/>
            <a:ext cx="3462070" cy="45057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0056" y="182784"/>
            <a:ext cx="11008519" cy="628650"/>
          </a:xfrm>
        </p:spPr>
        <p:txBody>
          <a:bodyPr>
            <a:no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919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5.jp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856702" y="6342217"/>
            <a:ext cx="2164268" cy="3596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7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5844"/>
            <a:ext cx="10515600" cy="486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168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11" r:id="rId2"/>
    <p:sldLayoutId id="2147483712" r:id="rId3"/>
    <p:sldLayoutId id="2147483713" r:id="rId4"/>
    <p:sldLayoutId id="2147483714" r:id="rId5"/>
    <p:sldLayoutId id="2147483709" r:id="rId6"/>
    <p:sldLayoutId id="2147483723" r:id="rId7"/>
    <p:sldLayoutId id="2147483710" r:id="rId8"/>
    <p:sldLayoutId id="2147483722" r:id="rId9"/>
    <p:sldLayoutId id="2147483699" r:id="rId10"/>
    <p:sldLayoutId id="2147483701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5"/>
          <a:srcRect l="11333"/>
          <a:stretch/>
        </p:blipFill>
        <p:spPr>
          <a:xfrm>
            <a:off x="10105571" y="6344015"/>
            <a:ext cx="1915399" cy="3591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7590" y="1320791"/>
            <a:ext cx="111777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pic>
        <p:nvPicPr>
          <p:cNvPr id="15" name="Picture 14" descr="UR-Logo.png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634" b="11528"/>
          <a:stretch/>
        </p:blipFill>
        <p:spPr>
          <a:xfrm>
            <a:off x="9859938" y="6346550"/>
            <a:ext cx="245633" cy="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0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19" r:id="rId2"/>
    <p:sldLayoutId id="2147483680" r:id="rId3"/>
    <p:sldLayoutId id="2147483715" r:id="rId4"/>
    <p:sldLayoutId id="2147483718" r:id="rId5"/>
    <p:sldLayoutId id="2147483717" r:id="rId6"/>
    <p:sldLayoutId id="2147483650" r:id="rId7"/>
    <p:sldLayoutId id="2147483694" r:id="rId8"/>
    <p:sldLayoutId id="2147483652" r:id="rId9"/>
    <p:sldLayoutId id="2147483726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711457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72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40" y="761433"/>
            <a:ext cx="11635696" cy="84743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40" y="1771000"/>
            <a:ext cx="11635696" cy="3737941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3341" y="6356351"/>
            <a:ext cx="3031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6811184" cy="365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6784" y="6356350"/>
            <a:ext cx="121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UR-Logo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2" y="148949"/>
            <a:ext cx="2161032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</p:sldLayoutIdLst>
  <p:txStyles>
    <p:titleStyle>
      <a:lvl1pPr algn="l" defTabSz="609585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6"/>
          <a:srcRect l="11333"/>
          <a:stretch/>
        </p:blipFill>
        <p:spPr>
          <a:xfrm>
            <a:off x="10105571" y="6344015"/>
            <a:ext cx="1915399" cy="3591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7590" y="1320791"/>
            <a:ext cx="111777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pic>
        <p:nvPicPr>
          <p:cNvPr id="15" name="Picture 14" descr="UR-Logo.png"/>
          <p:cNvPicPr>
            <a:picLocks noChangeAspect="1"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634" b="11528"/>
          <a:stretch/>
        </p:blipFill>
        <p:spPr>
          <a:xfrm>
            <a:off x="9859938" y="6346550"/>
            <a:ext cx="245633" cy="3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3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UR+ Development Forum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455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03126-A52F-4041-BAC1-03FFB1CDA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Steps for starting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05556-9889-4CD3-B410-24D3ED4FDF3D}"/>
              </a:ext>
            </a:extLst>
          </p:cNvPr>
          <p:cNvSpPr txBox="1"/>
          <p:nvPr/>
        </p:nvSpPr>
        <p:spPr>
          <a:xfrm>
            <a:off x="840828" y="1124607"/>
            <a:ext cx="9080938" cy="499241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80A93-FBDC-4FBC-838A-F37DE95E0A41}"/>
              </a:ext>
            </a:extLst>
          </p:cNvPr>
          <p:cNvSpPr txBox="1"/>
          <p:nvPr/>
        </p:nvSpPr>
        <p:spPr>
          <a:xfrm>
            <a:off x="1313793" y="1734207"/>
            <a:ext cx="6348248" cy="351045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3CC82-9CF4-4381-A138-6D5B3A38F376}"/>
              </a:ext>
            </a:extLst>
          </p:cNvPr>
          <p:cNvSpPr txBox="1"/>
          <p:nvPr/>
        </p:nvSpPr>
        <p:spPr>
          <a:xfrm>
            <a:off x="2406869" y="5018482"/>
            <a:ext cx="7746124" cy="1702676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22222"/>
                </a:solidFill>
                <a:latin typeface="Roboto"/>
              </a:rPr>
              <a:t>If you do not care which Java IDE you are using, or are not familiar with Linux, you can download this starter package.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 dirty="0">
                <a:solidFill>
                  <a:srgbClr val="222222"/>
                </a:solidFill>
                <a:latin typeface="Roboto"/>
              </a:rPr>
            </a:b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The starter package includes a virtual Ubuntu image with:</a:t>
            </a:r>
            <a:endParaRPr lang="en-US" altLang="en-US" sz="11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URSim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(UR simulator with graphical user interface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PolyScope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URCaps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SDK (including sample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URCap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projects, the API and repository)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Maven 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Eclipse Kepler Java 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222222"/>
              </a:solidFill>
              <a:latin typeface="Robot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22222"/>
                </a:solidFill>
                <a:latin typeface="Roboto"/>
              </a:rPr>
              <a:t>All you need is a virtual machine software like VirtualBox or VMWare.</a:t>
            </a:r>
            <a:endParaRPr lang="en-US" altLang="en-US" sz="11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222222"/>
                </a:solidFill>
                <a:latin typeface="Roboto"/>
              </a:rPr>
              <a:t>Instructions: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Load the virtual image into your preferred virtual machine software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Play the virtual machine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Start Eclipse IDE.</a:t>
            </a:r>
            <a:br>
              <a:rPr lang="en-US" altLang="en-US" sz="1400" dirty="0">
                <a:solidFill>
                  <a:srgbClr val="222222"/>
                </a:solidFill>
                <a:latin typeface="Roboto"/>
              </a:rPr>
            </a:b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Open a terminal (CTRL+ALT+T) and write: 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eclipse/ ./eclipse</a:t>
            </a:r>
            <a:endParaRPr lang="en-US" altLang="en-US" sz="1400" dirty="0">
              <a:solidFill>
                <a:srgbClr val="222222"/>
              </a:solidFill>
              <a:latin typeface="Robot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Check out the loaded HelloWorld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URCap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project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Import the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MyDaemon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to Eclipse.</a:t>
            </a:r>
            <a:br>
              <a:rPr lang="en-US" altLang="en-US" sz="1400" dirty="0">
                <a:solidFill>
                  <a:srgbClr val="222222"/>
                </a:solidFill>
                <a:latin typeface="Roboto"/>
              </a:rPr>
            </a:b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File &gt; Import &gt; Maven &gt; Existing Maven Projects &gt; Next &gt; Browse</a:t>
            </a:r>
            <a:br>
              <a:rPr lang="en-US" altLang="en-US" sz="1400" dirty="0">
                <a:solidFill>
                  <a:srgbClr val="222222"/>
                </a:solidFill>
                <a:latin typeface="Roboto"/>
              </a:rPr>
            </a:b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Locate the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MyDaemon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sample in Home &gt;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urcap-sdk-x.x.x.x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&gt; samples</a:t>
            </a:r>
            <a:br>
              <a:rPr lang="en-US" altLang="en-US" sz="1400" dirty="0">
                <a:solidFill>
                  <a:srgbClr val="222222"/>
                </a:solidFill>
                <a:latin typeface="Roboto"/>
              </a:rPr>
            </a:b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Click OK and Finish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Build the HelloWorld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URCap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.</a:t>
            </a:r>
            <a:br>
              <a:rPr lang="en-US" altLang="en-US" sz="1400" dirty="0">
                <a:solidFill>
                  <a:srgbClr val="222222"/>
                </a:solidFill>
                <a:latin typeface="Roboto"/>
              </a:rPr>
            </a:b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Open a terminal and write:</a:t>
            </a:r>
            <a:br>
              <a:rPr lang="en-US" altLang="en-US" sz="1400" dirty="0">
                <a:solidFill>
                  <a:srgbClr val="222222"/>
                </a:solidFill>
                <a:latin typeface="Roboto"/>
              </a:rPr>
            </a:b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urcap-sdk-x.x.x.x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/samples/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com.ur.urcap.examples.helloworld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endParaRPr lang="en-US" altLang="en-US" sz="1400" dirty="0">
              <a:solidFill>
                <a:srgbClr val="222222"/>
              </a:solidFill>
              <a:latin typeface="Robot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Explore the IDE and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URCaps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SDK, and try to deploy the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URCaps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to the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URSim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.</a:t>
            </a:r>
            <a:br>
              <a:rPr lang="en-US" altLang="en-US" sz="1400" dirty="0">
                <a:solidFill>
                  <a:srgbClr val="222222"/>
                </a:solidFill>
                <a:latin typeface="Roboto"/>
              </a:rPr>
            </a:b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Instructions and further help is found in the </a:t>
            </a:r>
            <a:r>
              <a:rPr lang="en-US" altLang="en-US" sz="1400" dirty="0" err="1">
                <a:solidFill>
                  <a:srgbClr val="222222"/>
                </a:solidFill>
                <a:latin typeface="Roboto"/>
              </a:rPr>
              <a:t>URCaps</a:t>
            </a:r>
            <a:r>
              <a:rPr lang="en-US" altLang="en-US" sz="1400" dirty="0">
                <a:solidFill>
                  <a:srgbClr val="222222"/>
                </a:solidFill>
                <a:latin typeface="Roboto"/>
              </a:rPr>
              <a:t> Tutorial enclosed in the SDK.</a:t>
            </a:r>
          </a:p>
          <a:p>
            <a:pPr algn="r"/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9343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C:\Users\mgr\Downloads\Logo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60" y="1"/>
            <a:ext cx="721817" cy="8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33777" y="169333"/>
            <a:ext cx="6257925" cy="1354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URCaps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API Overview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14E16EA5-F41D-4076-B57D-6E96FF6E1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98" y="781561"/>
            <a:ext cx="11824301" cy="5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4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URCaps integration in </a:t>
            </a:r>
            <a:r>
              <a:rPr lang="da-DK" dirty="0" err="1"/>
              <a:t>Polyscope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67879-6AFA-1F44-AA53-8C3283AF2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001BD-37AF-7E49-A0A7-0B6F8278A709}" type="slidenum">
              <a:rPr lang="da-DK"/>
              <a:pPr/>
              <a:t>12</a:t>
            </a:fld>
            <a:endParaRPr lang="da-DK" dirty="0"/>
          </a:p>
        </p:txBody>
      </p:sp>
      <p:sp>
        <p:nvSpPr>
          <p:cNvPr id="12" name="Content Placeholder 25">
            <a:extLst>
              <a:ext uri="{FF2B5EF4-FFF2-40B4-BE49-F238E27FC236}">
                <a16:creationId xmlns:a16="http://schemas.microsoft.com/office/drawing/2014/main" id="{54A915E1-0830-4EAA-B309-9980C98BA783}"/>
              </a:ext>
            </a:extLst>
          </p:cNvPr>
          <p:cNvSpPr txBox="1">
            <a:spLocks/>
          </p:cNvSpPr>
          <p:nvPr/>
        </p:nvSpPr>
        <p:spPr>
          <a:xfrm>
            <a:off x="535208" y="1620245"/>
            <a:ext cx="1704975" cy="317298"/>
          </a:xfrm>
          <a:prstGeom prst="rect">
            <a:avLst/>
          </a:prstGeom>
        </p:spPr>
        <p:txBody>
          <a:bodyPr/>
          <a:lstStyle>
            <a:lvl1pPr marL="317500" indent="-317500" algn="l" defTabSz="1219078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1pPr>
            <a:lvl2pPr marL="669925" indent="-3175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2pPr>
            <a:lvl3pPr marL="102393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3pPr>
            <a:lvl4pPr marL="142398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4pPr>
            <a:lvl5pPr marL="1822450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5pPr>
            <a:lvl6pPr marL="3352465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4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3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2100" dirty="0"/>
              <a:t>PolyScope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07CAFC9D-FD4A-46AC-BBF1-87C631AC98C0}"/>
              </a:ext>
            </a:extLst>
          </p:cNvPr>
          <p:cNvSpPr/>
          <p:nvPr/>
        </p:nvSpPr>
        <p:spPr>
          <a:xfrm>
            <a:off x="532748" y="5720024"/>
            <a:ext cx="6068672" cy="482321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latin typeface="Segoe UI" charset="0"/>
                <a:ea typeface="Segoe UI" charset="0"/>
                <a:cs typeface="Segoe UI" charset="0"/>
              </a:rPr>
              <a:t>Initialization</a:t>
            </a: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E4FCC3B3-3E31-41AC-BDFF-9A18C2D0BAF7}"/>
              </a:ext>
            </a:extLst>
          </p:cNvPr>
          <p:cNvSpPr/>
          <p:nvPr/>
        </p:nvSpPr>
        <p:spPr>
          <a:xfrm>
            <a:off x="535208" y="5113531"/>
            <a:ext cx="1922210" cy="482321"/>
          </a:xfrm>
          <a:prstGeom prst="homePlate">
            <a:avLst/>
          </a:prstGeom>
          <a:solidFill>
            <a:srgbClr val="3A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>
                <a:latin typeface="Segoe UI" charset="0"/>
                <a:ea typeface="Segoe UI" charset="0"/>
                <a:cs typeface="Segoe UI" charset="0"/>
              </a:rPr>
              <a:t>Boot</a:t>
            </a: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FAB33C52-FD30-4BA4-B9C8-2EF643EA9648}"/>
              </a:ext>
            </a:extLst>
          </p:cNvPr>
          <p:cNvSpPr/>
          <p:nvPr/>
        </p:nvSpPr>
        <p:spPr>
          <a:xfrm>
            <a:off x="2518500" y="5113531"/>
            <a:ext cx="4082920" cy="482321"/>
          </a:xfrm>
          <a:prstGeom prst="homePlate">
            <a:avLst/>
          </a:prstGeom>
          <a:solidFill>
            <a:srgbClr val="3A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latin typeface="Segoe UI" charset="0"/>
                <a:ea typeface="Segoe UI" charset="0"/>
                <a:cs typeface="Segoe UI" charset="0"/>
              </a:rPr>
              <a:t>Registration</a:t>
            </a:r>
            <a:r>
              <a:rPr lang="da-DK" sz="1350" dirty="0">
                <a:latin typeface="Segoe UI" charset="0"/>
                <a:ea typeface="Segoe UI" charset="0"/>
                <a:cs typeface="Segoe UI" charset="0"/>
              </a:rPr>
              <a:t> of services</a:t>
            </a: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7571CEAB-B2C1-4CE2-A5FB-CFF631EC4EA1}"/>
              </a:ext>
            </a:extLst>
          </p:cNvPr>
          <p:cNvSpPr/>
          <p:nvPr/>
        </p:nvSpPr>
        <p:spPr>
          <a:xfrm>
            <a:off x="6871574" y="5720024"/>
            <a:ext cx="3463646" cy="482321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>
                <a:latin typeface="Segoe UI" charset="0"/>
                <a:ea typeface="Segoe UI" charset="0"/>
                <a:cs typeface="Segoe UI" charset="0"/>
              </a:rPr>
              <a:t>User </a:t>
            </a:r>
            <a:r>
              <a:rPr lang="da-DK" sz="1350" dirty="0" err="1">
                <a:latin typeface="Segoe UI" charset="0"/>
                <a:ea typeface="Segoe UI" charset="0"/>
                <a:cs typeface="Segoe UI" charset="0"/>
              </a:rPr>
              <a:t>initiated</a:t>
            </a:r>
            <a:r>
              <a:rPr lang="da-DK" sz="1350" dirty="0">
                <a:latin typeface="Segoe UI" charset="0"/>
                <a:ea typeface="Segoe UI" charset="0"/>
                <a:cs typeface="Segoe UI" charset="0"/>
              </a:rPr>
              <a:t> actions</a:t>
            </a: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8EA515-059C-4C5E-9254-C32287CA7A23}"/>
              </a:ext>
            </a:extLst>
          </p:cNvPr>
          <p:cNvSpPr/>
          <p:nvPr/>
        </p:nvSpPr>
        <p:spPr>
          <a:xfrm>
            <a:off x="535208" y="2021878"/>
            <a:ext cx="1704975" cy="29440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6D9AD7-F359-464C-8A98-352DF17AACDD}"/>
              </a:ext>
            </a:extLst>
          </p:cNvPr>
          <p:cNvSpPr/>
          <p:nvPr/>
        </p:nvSpPr>
        <p:spPr>
          <a:xfrm>
            <a:off x="702439" y="3365745"/>
            <a:ext cx="1368050" cy="1442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077DFF40-B83F-4802-8BF5-80F54159994C}"/>
              </a:ext>
            </a:extLst>
          </p:cNvPr>
          <p:cNvSpPr txBox="1">
            <a:spLocks/>
          </p:cNvSpPr>
          <p:nvPr/>
        </p:nvSpPr>
        <p:spPr>
          <a:xfrm>
            <a:off x="532748" y="3030787"/>
            <a:ext cx="1707434" cy="317298"/>
          </a:xfrm>
          <a:prstGeom prst="rect">
            <a:avLst/>
          </a:prstGeom>
        </p:spPr>
        <p:txBody>
          <a:bodyPr/>
          <a:lstStyle>
            <a:lvl1pPr marL="317500" indent="-317500" algn="l" defTabSz="1219078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1pPr>
            <a:lvl2pPr marL="669925" indent="-3175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2pPr>
            <a:lvl3pPr marL="102393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3pPr>
            <a:lvl4pPr marL="142398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4pPr>
            <a:lvl5pPr marL="1822450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5pPr>
            <a:lvl6pPr marL="3352465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4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3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2100" dirty="0"/>
              <a:t>URCaps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BA1F8060-169A-4C3C-8A8F-02231CDF80A9}"/>
              </a:ext>
            </a:extLst>
          </p:cNvPr>
          <p:cNvSpPr/>
          <p:nvPr/>
        </p:nvSpPr>
        <p:spPr>
          <a:xfrm>
            <a:off x="805439" y="3460299"/>
            <a:ext cx="1162050" cy="485380"/>
          </a:xfrm>
          <a:prstGeom prst="foldedCorne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350" dirty="0" err="1">
                <a:latin typeface="Segoe UI" charset="0"/>
                <a:ea typeface="Segoe UI" charset="0"/>
                <a:cs typeface="Segoe UI" charset="0"/>
              </a:rPr>
              <a:t>MyURCap</a:t>
            </a: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8F625349-22D0-4E04-959B-5D2BD6A2A66E}"/>
              </a:ext>
            </a:extLst>
          </p:cNvPr>
          <p:cNvSpPr/>
          <p:nvPr/>
        </p:nvSpPr>
        <p:spPr>
          <a:xfrm>
            <a:off x="805439" y="4030952"/>
            <a:ext cx="1162050" cy="485380"/>
          </a:xfrm>
          <a:prstGeom prst="foldedCorne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350" dirty="0">
                <a:latin typeface="Segoe UI" charset="0"/>
                <a:ea typeface="Segoe UI" charset="0"/>
                <a:cs typeface="Segoe UI" charset="0"/>
              </a:rPr>
              <a:t>…</a:t>
            </a: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F2CC8-61F1-4BF6-8D0B-FB7F1A3C9234}"/>
              </a:ext>
            </a:extLst>
          </p:cNvPr>
          <p:cNvSpPr/>
          <p:nvPr/>
        </p:nvSpPr>
        <p:spPr>
          <a:xfrm>
            <a:off x="2518501" y="2021878"/>
            <a:ext cx="1444495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Activator</a:t>
            </a:r>
            <a:endParaRPr lang="en-US" sz="135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542BBE-AD43-4F42-9B5C-AE6FBB3932FB}"/>
              </a:ext>
            </a:extLst>
          </p:cNvPr>
          <p:cNvSpPr/>
          <p:nvPr/>
        </p:nvSpPr>
        <p:spPr>
          <a:xfrm>
            <a:off x="3497923" y="2752747"/>
            <a:ext cx="2865373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ProgramNode</a:t>
            </a:r>
            <a:r>
              <a:rPr lang="da-DK" sz="135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Service</a:t>
            </a:r>
            <a:endParaRPr lang="en-US" sz="13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BAAEB-918E-4E9D-A351-03991758BF5B}"/>
              </a:ext>
            </a:extLst>
          </p:cNvPr>
          <p:cNvSpPr/>
          <p:nvPr/>
        </p:nvSpPr>
        <p:spPr>
          <a:xfrm>
            <a:off x="3497923" y="3432815"/>
            <a:ext cx="2865373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InstallationNode</a:t>
            </a:r>
            <a:r>
              <a:rPr lang="da-DK" sz="135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Service</a:t>
            </a:r>
            <a:endParaRPr lang="en-US" sz="13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2534CA-B811-40EB-8B98-014631E3FF18}"/>
              </a:ext>
            </a:extLst>
          </p:cNvPr>
          <p:cNvSpPr/>
          <p:nvPr/>
        </p:nvSpPr>
        <p:spPr>
          <a:xfrm>
            <a:off x="3497923" y="4112488"/>
            <a:ext cx="2865373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Daemon</a:t>
            </a:r>
            <a:r>
              <a:rPr lang="da-DK" sz="135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Service</a:t>
            </a:r>
            <a:endParaRPr lang="en-US" sz="13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9ABC07E-8046-424C-B0EF-4A13E7990FC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967489" y="2292052"/>
            <a:ext cx="551012" cy="1410938"/>
          </a:xfrm>
          <a:prstGeom prst="bentConnector3">
            <a:avLst>
              <a:gd name="adj1" fmla="val 63829"/>
            </a:avLst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E06A6599-E870-4A6C-A576-6C3E7AF38833}"/>
              </a:ext>
            </a:extLst>
          </p:cNvPr>
          <p:cNvCxnSpPr>
            <a:stCxn id="8" idx="2"/>
            <a:endCxn id="28" idx="1"/>
          </p:cNvCxnSpPr>
          <p:nvPr/>
        </p:nvCxnSpPr>
        <p:spPr>
          <a:xfrm rot="16200000" flipH="1">
            <a:off x="3138988" y="2663986"/>
            <a:ext cx="460696" cy="257174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22FAD15-9EC1-4D70-8EFA-B0C28047238C}"/>
              </a:ext>
            </a:extLst>
          </p:cNvPr>
          <p:cNvCxnSpPr>
            <a:cxnSpLocks/>
            <a:stCxn id="8" idx="2"/>
            <a:endCxn id="29" idx="1"/>
          </p:cNvCxnSpPr>
          <p:nvPr/>
        </p:nvCxnSpPr>
        <p:spPr>
          <a:xfrm rot="16200000" flipH="1">
            <a:off x="2798953" y="3004020"/>
            <a:ext cx="1140764" cy="257174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79A3101-60C7-4F49-8B92-B103AF617831}"/>
              </a:ext>
            </a:extLst>
          </p:cNvPr>
          <p:cNvCxnSpPr>
            <a:cxnSpLocks/>
            <a:stCxn id="8" idx="2"/>
            <a:endCxn id="30" idx="1"/>
          </p:cNvCxnSpPr>
          <p:nvPr/>
        </p:nvCxnSpPr>
        <p:spPr>
          <a:xfrm rot="16200000" flipH="1">
            <a:off x="2459118" y="3343856"/>
            <a:ext cx="1820437" cy="257174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8198E94-E52B-4728-8BE5-8CE0CD2C189B}"/>
              </a:ext>
            </a:extLst>
          </p:cNvPr>
          <p:cNvSpPr/>
          <p:nvPr/>
        </p:nvSpPr>
        <p:spPr>
          <a:xfrm>
            <a:off x="6871575" y="2752747"/>
            <a:ext cx="3206471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ProgramNode</a:t>
            </a:r>
            <a:r>
              <a:rPr lang="da-DK" sz="135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Contribution</a:t>
            </a:r>
            <a:endParaRPr lang="en-US" sz="13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61BFF95-B7EB-4ED6-B0D1-1D88456269BE}"/>
              </a:ext>
            </a:extLst>
          </p:cNvPr>
          <p:cNvSpPr/>
          <p:nvPr/>
        </p:nvSpPr>
        <p:spPr>
          <a:xfrm>
            <a:off x="6871575" y="3430258"/>
            <a:ext cx="3206471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InstallationNode</a:t>
            </a:r>
            <a:r>
              <a:rPr lang="da-DK" sz="135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Contribution</a:t>
            </a:r>
            <a:endParaRPr lang="en-US" sz="13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77A60A-1446-4AFA-9E0A-F139BFF70476}"/>
              </a:ext>
            </a:extLst>
          </p:cNvPr>
          <p:cNvSpPr/>
          <p:nvPr/>
        </p:nvSpPr>
        <p:spPr>
          <a:xfrm>
            <a:off x="6871574" y="4112488"/>
            <a:ext cx="3206472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Daemon</a:t>
            </a:r>
            <a:r>
              <a:rPr lang="da-DK" sz="135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Contribution</a:t>
            </a:r>
            <a:endParaRPr lang="en-US" sz="13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7" name="Arrow: Pentagon 46">
            <a:extLst>
              <a:ext uri="{FF2B5EF4-FFF2-40B4-BE49-F238E27FC236}">
                <a16:creationId xmlns:a16="http://schemas.microsoft.com/office/drawing/2014/main" id="{6C6AD32C-6977-42B9-A570-543714096906}"/>
              </a:ext>
            </a:extLst>
          </p:cNvPr>
          <p:cNvSpPr/>
          <p:nvPr/>
        </p:nvSpPr>
        <p:spPr>
          <a:xfrm>
            <a:off x="6871575" y="5116552"/>
            <a:ext cx="3463646" cy="482321"/>
          </a:xfrm>
          <a:prstGeom prst="homePlate">
            <a:avLst/>
          </a:prstGeom>
          <a:solidFill>
            <a:srgbClr val="3A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latin typeface="Segoe UI" charset="0"/>
                <a:ea typeface="Segoe UI" charset="0"/>
                <a:cs typeface="Segoe UI" charset="0"/>
              </a:rPr>
              <a:t>Functional</a:t>
            </a:r>
            <a:r>
              <a:rPr lang="da-DK" sz="1350" dirty="0"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da-DK" sz="1350" dirty="0" err="1">
                <a:latin typeface="Segoe UI" charset="0"/>
                <a:ea typeface="Segoe UI" charset="0"/>
                <a:cs typeface="Segoe UI" charset="0"/>
              </a:rPr>
              <a:t>code</a:t>
            </a: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E6D4F99-78FD-49E6-B521-E3679708556B}"/>
              </a:ext>
            </a:extLst>
          </p:cNvPr>
          <p:cNvCxnSpPr>
            <a:cxnSpLocks/>
            <a:stCxn id="28" idx="3"/>
            <a:endCxn id="44" idx="1"/>
          </p:cNvCxnSpPr>
          <p:nvPr/>
        </p:nvCxnSpPr>
        <p:spPr>
          <a:xfrm flipV="1">
            <a:off x="6363296" y="3022920"/>
            <a:ext cx="50827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D9F0FAD-7487-4968-80F9-CE9FCBACEA37}"/>
              </a:ext>
            </a:extLst>
          </p:cNvPr>
          <p:cNvCxnSpPr>
            <a:cxnSpLocks/>
            <a:stCxn id="29" idx="3"/>
            <a:endCxn id="45" idx="1"/>
          </p:cNvCxnSpPr>
          <p:nvPr/>
        </p:nvCxnSpPr>
        <p:spPr>
          <a:xfrm flipV="1">
            <a:off x="6363296" y="3700432"/>
            <a:ext cx="508279" cy="255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D9D2C88-0E1D-40D5-A418-7F9CA47E9537}"/>
              </a:ext>
            </a:extLst>
          </p:cNvPr>
          <p:cNvCxnSpPr>
            <a:cxnSpLocks/>
          </p:cNvCxnSpPr>
          <p:nvPr/>
        </p:nvCxnSpPr>
        <p:spPr>
          <a:xfrm flipV="1">
            <a:off x="6363296" y="4376664"/>
            <a:ext cx="508279" cy="255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01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1" grpId="0" animBg="1"/>
      <p:bldP spid="8" grpId="0" animBg="1"/>
      <p:bldP spid="28" grpId="0" animBg="1"/>
      <p:bldP spid="29" grpId="0" animBg="1"/>
      <p:bldP spid="30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7092" y="121444"/>
            <a:ext cx="6418895" cy="586370"/>
          </a:xfrm>
        </p:spPr>
        <p:txBody>
          <a:bodyPr>
            <a:normAutofit/>
          </a:bodyPr>
          <a:lstStyle/>
          <a:p>
            <a:r>
              <a:rPr lang="da-DK" sz="3200" dirty="0"/>
              <a:t>URCaps integration in </a:t>
            </a:r>
            <a:r>
              <a:rPr lang="da-DK" sz="3200" dirty="0" err="1"/>
              <a:t>Polyscope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67879-6AFA-1F44-AA53-8C3283AF2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001BD-37AF-7E49-A0A7-0B6F8278A709}" type="slidenum">
              <a:rPr lang="da-DK"/>
              <a:pPr/>
              <a:t>13</a:t>
            </a:fld>
            <a:endParaRPr lang="da-DK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FAB33C52-FD30-4BA4-B9C8-2EF643EA9648}"/>
              </a:ext>
            </a:extLst>
          </p:cNvPr>
          <p:cNvSpPr/>
          <p:nvPr/>
        </p:nvSpPr>
        <p:spPr>
          <a:xfrm>
            <a:off x="480852" y="1183885"/>
            <a:ext cx="7511219" cy="259085"/>
          </a:xfrm>
          <a:prstGeom prst="homePlate">
            <a:avLst/>
          </a:prstGeom>
          <a:solidFill>
            <a:srgbClr val="3A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latin typeface="Segoe UI" charset="0"/>
                <a:ea typeface="Segoe UI" charset="0"/>
                <a:cs typeface="Segoe UI" charset="0"/>
              </a:rPr>
              <a:t>Registration</a:t>
            </a:r>
            <a:r>
              <a:rPr lang="da-DK" sz="1350" dirty="0">
                <a:latin typeface="Segoe UI" charset="0"/>
                <a:ea typeface="Segoe UI" charset="0"/>
                <a:cs typeface="Segoe UI" charset="0"/>
              </a:rPr>
              <a:t> of services</a:t>
            </a: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F2CC8-61F1-4BF6-8D0B-FB7F1A3C9234}"/>
              </a:ext>
            </a:extLst>
          </p:cNvPr>
          <p:cNvSpPr/>
          <p:nvPr/>
        </p:nvSpPr>
        <p:spPr>
          <a:xfrm>
            <a:off x="480852" y="1538567"/>
            <a:ext cx="3518662" cy="540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Activator</a:t>
            </a:r>
            <a:endParaRPr lang="en-US" sz="135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542BBE-AD43-4F42-9B5C-AE6FBB3932FB}"/>
              </a:ext>
            </a:extLst>
          </p:cNvPr>
          <p:cNvSpPr/>
          <p:nvPr/>
        </p:nvSpPr>
        <p:spPr>
          <a:xfrm>
            <a:off x="4322976" y="1539283"/>
            <a:ext cx="3518662" cy="540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ProgramNode</a:t>
            </a:r>
            <a:r>
              <a:rPr lang="da-DK" sz="135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Service</a:t>
            </a:r>
            <a:endParaRPr lang="en-US" sz="13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198E94-E52B-4728-8BE5-8CE0CD2C189B}"/>
              </a:ext>
            </a:extLst>
          </p:cNvPr>
          <p:cNvSpPr/>
          <p:nvPr/>
        </p:nvSpPr>
        <p:spPr>
          <a:xfrm>
            <a:off x="8165100" y="1538568"/>
            <a:ext cx="3518662" cy="540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ProgramNode</a:t>
            </a:r>
            <a:r>
              <a:rPr lang="da-DK" sz="135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Contribution</a:t>
            </a:r>
            <a:endParaRPr lang="en-US" sz="13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1E759A1-D16A-4B59-B79B-2CFEC539F1F3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>
            <a:off x="3999514" y="1808740"/>
            <a:ext cx="323462" cy="71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DF82053-C946-4AB0-B3DF-63741E3F2E80}"/>
              </a:ext>
            </a:extLst>
          </p:cNvPr>
          <p:cNvCxnSpPr>
            <a:cxnSpLocks/>
            <a:stCxn id="28" idx="3"/>
            <a:endCxn id="44" idx="1"/>
          </p:cNvCxnSpPr>
          <p:nvPr/>
        </p:nvCxnSpPr>
        <p:spPr>
          <a:xfrm flipV="1">
            <a:off x="7841638" y="1808742"/>
            <a:ext cx="323462" cy="71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8C8180B8-52CB-4DCD-A5BE-6657D31FD3F8}"/>
              </a:ext>
            </a:extLst>
          </p:cNvPr>
          <p:cNvSpPr/>
          <p:nvPr/>
        </p:nvSpPr>
        <p:spPr>
          <a:xfrm>
            <a:off x="8165100" y="1183885"/>
            <a:ext cx="3656021" cy="259085"/>
          </a:xfrm>
          <a:prstGeom prst="homePlate">
            <a:avLst/>
          </a:prstGeom>
          <a:solidFill>
            <a:srgbClr val="3AA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 err="1">
                <a:latin typeface="Segoe UI" charset="0"/>
                <a:ea typeface="Segoe UI" charset="0"/>
                <a:cs typeface="Segoe UI" charset="0"/>
              </a:rPr>
              <a:t>Functional</a:t>
            </a:r>
            <a:r>
              <a:rPr lang="da-DK" sz="1350" dirty="0"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da-DK" sz="1350" dirty="0" err="1">
                <a:latin typeface="Segoe UI" charset="0"/>
                <a:ea typeface="Segoe UI" charset="0"/>
                <a:cs typeface="Segoe UI" charset="0"/>
              </a:rPr>
              <a:t>code</a:t>
            </a: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E58922EF-A387-4C19-B56E-A4BA81B8BAF6}"/>
              </a:ext>
            </a:extLst>
          </p:cNvPr>
          <p:cNvSpPr/>
          <p:nvPr/>
        </p:nvSpPr>
        <p:spPr>
          <a:xfrm>
            <a:off x="480852" y="2174510"/>
            <a:ext cx="3518662" cy="3988165"/>
          </a:xfrm>
          <a:prstGeom prst="foldedCorner">
            <a:avLst>
              <a:gd name="adj" fmla="val 88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//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Called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when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PolyScope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boots</a:t>
            </a:r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start() 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{</a:t>
            </a:r>
          </a:p>
          <a:p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registerService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(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ProgramNodeService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);</a:t>
            </a:r>
          </a:p>
          <a:p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}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//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Called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when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shutdown</a:t>
            </a:r>
          </a:p>
          <a:p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stop() 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{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}</a:t>
            </a:r>
            <a:endParaRPr lang="en-US" sz="150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2" name="Rectangle: Folded Corner 51">
            <a:extLst>
              <a:ext uri="{FF2B5EF4-FFF2-40B4-BE49-F238E27FC236}">
                <a16:creationId xmlns:a16="http://schemas.microsoft.com/office/drawing/2014/main" id="{73F7018F-FE94-40AE-A2D3-7E9C568DEB6A}"/>
              </a:ext>
            </a:extLst>
          </p:cNvPr>
          <p:cNvSpPr/>
          <p:nvPr/>
        </p:nvSpPr>
        <p:spPr>
          <a:xfrm>
            <a:off x="4322976" y="2174509"/>
            <a:ext cx="3518662" cy="3988165"/>
          </a:xfrm>
          <a:prstGeom prst="foldedCorner">
            <a:avLst>
              <a:gd name="adj" fmla="val 88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getTitle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()</a:t>
            </a:r>
          </a:p>
          <a:p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- The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title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shown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in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Structure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tab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isChildrenAllowed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()</a:t>
            </a:r>
          </a:p>
          <a:p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- If the node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may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have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children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nodes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getHTML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()</a:t>
            </a:r>
          </a:p>
          <a:p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-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Loading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the UI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setup</a:t>
            </a:r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createNode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()</a:t>
            </a:r>
          </a:p>
          <a:p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-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Invoke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a new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instance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of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this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node, </a:t>
            </a:r>
            <a:br>
              <a:rPr lang="da-DK" sz="1500" dirty="0">
                <a:latin typeface="Segoe UI" charset="0"/>
                <a:ea typeface="Segoe UI" charset="0"/>
                <a:cs typeface="Segoe UI" charset="0"/>
              </a:rPr>
            </a:b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 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returning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the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ProgramNodeContrib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.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getId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()</a:t>
            </a:r>
            <a:br>
              <a:rPr lang="da-DK" sz="1500" dirty="0">
                <a:latin typeface="Segoe UI" charset="0"/>
                <a:ea typeface="Segoe UI" charset="0"/>
                <a:cs typeface="Segoe UI" charset="0"/>
              </a:rPr>
            </a:b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isDeprecated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()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3" name="Rectangle: Folded Corner 52">
            <a:extLst>
              <a:ext uri="{FF2B5EF4-FFF2-40B4-BE49-F238E27FC236}">
                <a16:creationId xmlns:a16="http://schemas.microsoft.com/office/drawing/2014/main" id="{78851114-EF27-437E-9084-7EDC4B3642C0}"/>
              </a:ext>
            </a:extLst>
          </p:cNvPr>
          <p:cNvSpPr/>
          <p:nvPr/>
        </p:nvSpPr>
        <p:spPr>
          <a:xfrm>
            <a:off x="8165100" y="2174510"/>
            <a:ext cx="3518662" cy="3988163"/>
          </a:xfrm>
          <a:prstGeom prst="foldedCorner">
            <a:avLst>
              <a:gd name="adj" fmla="val 88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openView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()</a:t>
            </a:r>
            <a:br>
              <a:rPr lang="da-DK" sz="1500" b="1" dirty="0">
                <a:latin typeface="Segoe UI" charset="0"/>
                <a:ea typeface="Segoe UI" charset="0"/>
                <a:cs typeface="Segoe UI" charset="0"/>
              </a:rPr>
            </a:br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closeView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()</a:t>
            </a:r>
            <a:br>
              <a:rPr lang="da-DK" sz="1500" dirty="0">
                <a:latin typeface="Segoe UI" charset="0"/>
                <a:ea typeface="Segoe UI" charset="0"/>
                <a:cs typeface="Segoe UI" charset="0"/>
              </a:rPr>
            </a:b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-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Called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when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user enters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this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node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getTitle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()</a:t>
            </a:r>
            <a:br>
              <a:rPr lang="da-DK" sz="1500" dirty="0">
                <a:latin typeface="Segoe UI" charset="0"/>
                <a:ea typeface="Segoe UI" charset="0"/>
                <a:cs typeface="Segoe UI" charset="0"/>
              </a:rPr>
            </a:b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- The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title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shown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in the Program Tree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isDefined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()</a:t>
            </a:r>
            <a:br>
              <a:rPr lang="da-DK" sz="1500" dirty="0">
                <a:latin typeface="Segoe UI" charset="0"/>
                <a:ea typeface="Segoe UI" charset="0"/>
                <a:cs typeface="Segoe UI" charset="0"/>
              </a:rPr>
            </a:b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- If the user has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configured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the node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generateScript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()</a:t>
            </a:r>
            <a:br>
              <a:rPr lang="da-DK" sz="1500" dirty="0">
                <a:latin typeface="Segoe UI" charset="0"/>
                <a:ea typeface="Segoe UI" charset="0"/>
                <a:cs typeface="Segoe UI" charset="0"/>
              </a:rPr>
            </a:b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- </a:t>
            </a:r>
            <a:r>
              <a:rPr lang="da-DK" sz="1500" dirty="0" err="1">
                <a:latin typeface="Segoe UI" charset="0"/>
                <a:ea typeface="Segoe UI" charset="0"/>
                <a:cs typeface="Segoe UI" charset="0"/>
              </a:rPr>
              <a:t>Called</a:t>
            </a:r>
            <a:r>
              <a:rPr lang="da-DK" sz="1500" dirty="0">
                <a:latin typeface="Segoe UI" charset="0"/>
                <a:ea typeface="Segoe UI" charset="0"/>
                <a:cs typeface="Segoe UI" charset="0"/>
              </a:rPr>
              <a:t> to compose URScript</a:t>
            </a:r>
          </a:p>
          <a:p>
            <a:endParaRPr lang="da-DK" sz="15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Functional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da-DK" sz="1500" b="1" dirty="0" err="1">
                <a:latin typeface="Segoe UI" charset="0"/>
                <a:ea typeface="Segoe UI" charset="0"/>
                <a:cs typeface="Segoe UI" charset="0"/>
              </a:rPr>
              <a:t>code</a:t>
            </a:r>
            <a:r>
              <a:rPr lang="da-DK" sz="1500" b="1" dirty="0">
                <a:latin typeface="Segoe UI" charset="0"/>
                <a:ea typeface="Segoe UI" charset="0"/>
                <a:cs typeface="Segoe UI" charset="0"/>
              </a:rPr>
              <a:t> for the URCap… </a:t>
            </a:r>
            <a:endParaRPr lang="en-US" sz="1500" b="1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40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28" grpId="0" animBg="1"/>
      <p:bldP spid="44" grpId="0" animBg="1"/>
      <p:bldP spid="43" grpId="0" animBg="1"/>
      <p:bldP spid="52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files Are </a:t>
            </a:r>
            <a:r>
              <a:rPr lang="da-DK" dirty="0" err="1"/>
              <a:t>needed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67879-6AFA-1F44-AA53-8C3283AF2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001BD-37AF-7E49-A0A7-0B6F8278A709}" type="slidenum">
              <a:rPr lang="da-DK"/>
              <a:pPr/>
              <a:t>14</a:t>
            </a:fld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918BC-274F-4DBE-81F1-14C298FD6FE3}"/>
              </a:ext>
            </a:extLst>
          </p:cNvPr>
          <p:cNvSpPr/>
          <p:nvPr/>
        </p:nvSpPr>
        <p:spPr>
          <a:xfrm>
            <a:off x="2469951" y="3104636"/>
            <a:ext cx="2959895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Activator</a:t>
            </a:r>
            <a:r>
              <a:rPr lang="da-DK" sz="135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.java</a:t>
            </a:r>
            <a:endParaRPr lang="en-US" sz="135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B19AF2A-A7A6-4E95-97CF-1517EB88B4EF}"/>
              </a:ext>
            </a:extLst>
          </p:cNvPr>
          <p:cNvSpPr/>
          <p:nvPr/>
        </p:nvSpPr>
        <p:spPr>
          <a:xfrm rot="5400000">
            <a:off x="3779092" y="1202478"/>
            <a:ext cx="341612" cy="29598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ontent Placeholder 25">
            <a:extLst>
              <a:ext uri="{FF2B5EF4-FFF2-40B4-BE49-F238E27FC236}">
                <a16:creationId xmlns:a16="http://schemas.microsoft.com/office/drawing/2014/main" id="{E762FCE4-4EE3-49E0-B791-4DD579EA53B5}"/>
              </a:ext>
            </a:extLst>
          </p:cNvPr>
          <p:cNvSpPr txBox="1">
            <a:spLocks/>
          </p:cNvSpPr>
          <p:nvPr/>
        </p:nvSpPr>
        <p:spPr>
          <a:xfrm>
            <a:off x="2783085" y="2068619"/>
            <a:ext cx="2333625" cy="317298"/>
          </a:xfrm>
          <a:prstGeom prst="rect">
            <a:avLst/>
          </a:prstGeom>
        </p:spPr>
        <p:txBody>
          <a:bodyPr/>
          <a:lstStyle>
            <a:lvl1pPr marL="317500" indent="-317500" algn="l" defTabSz="1219078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1pPr>
            <a:lvl2pPr marL="669925" indent="-3175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2pPr>
            <a:lvl3pPr marL="102393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3pPr>
            <a:lvl4pPr marL="142398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4pPr>
            <a:lvl5pPr marL="1822450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5pPr>
            <a:lvl6pPr marL="3352465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4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3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2100" dirty="0"/>
              <a:t>per URCap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D31EE55-3E37-48A8-A514-1A01C5813862}"/>
              </a:ext>
            </a:extLst>
          </p:cNvPr>
          <p:cNvSpPr/>
          <p:nvPr/>
        </p:nvSpPr>
        <p:spPr>
          <a:xfrm rot="5400000">
            <a:off x="7678390" y="882199"/>
            <a:ext cx="341612" cy="36004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Content Placeholder 25">
            <a:extLst>
              <a:ext uri="{FF2B5EF4-FFF2-40B4-BE49-F238E27FC236}">
                <a16:creationId xmlns:a16="http://schemas.microsoft.com/office/drawing/2014/main" id="{F8D860BA-DF09-4914-9A69-4C8513200A99}"/>
              </a:ext>
            </a:extLst>
          </p:cNvPr>
          <p:cNvSpPr txBox="1">
            <a:spLocks/>
          </p:cNvSpPr>
          <p:nvPr/>
        </p:nvSpPr>
        <p:spPr>
          <a:xfrm>
            <a:off x="6682384" y="2068619"/>
            <a:ext cx="2333625" cy="317298"/>
          </a:xfrm>
          <a:prstGeom prst="rect">
            <a:avLst/>
          </a:prstGeom>
        </p:spPr>
        <p:txBody>
          <a:bodyPr/>
          <a:lstStyle>
            <a:lvl1pPr marL="317500" indent="-317500" algn="l" defTabSz="1219078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1pPr>
            <a:lvl2pPr marL="669925" indent="-3175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2pPr>
            <a:lvl3pPr marL="102393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3pPr>
            <a:lvl4pPr marL="142398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4pPr>
            <a:lvl5pPr marL="1822450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5pPr>
            <a:lvl6pPr marL="3352465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4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3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2100" dirty="0"/>
              <a:t>per Node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C67CC-9DFD-4E24-837D-527ABDD26022}"/>
              </a:ext>
            </a:extLst>
          </p:cNvPr>
          <p:cNvSpPr/>
          <p:nvPr/>
        </p:nvSpPr>
        <p:spPr>
          <a:xfrm>
            <a:off x="6048971" y="3104635"/>
            <a:ext cx="3600452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ProgramNode</a:t>
            </a:r>
            <a:r>
              <a:rPr lang="da-DK" sz="135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Service</a:t>
            </a:r>
            <a:r>
              <a:rPr lang="da-DK" sz="135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.java</a:t>
            </a:r>
            <a:endParaRPr lang="en-US" sz="135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D315F5-2E28-4793-B96A-98CFD7B695E4}"/>
              </a:ext>
            </a:extLst>
          </p:cNvPr>
          <p:cNvSpPr/>
          <p:nvPr/>
        </p:nvSpPr>
        <p:spPr>
          <a:xfrm>
            <a:off x="6048971" y="3822196"/>
            <a:ext cx="3600452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ProgramNode</a:t>
            </a:r>
            <a:r>
              <a:rPr lang="da-DK" sz="135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Contribution</a:t>
            </a:r>
            <a:r>
              <a:rPr lang="da-DK" sz="135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.java</a:t>
            </a:r>
            <a:endParaRPr lang="en-US" sz="135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A64CA-F92D-4F71-9096-DF7A6CABC237}"/>
              </a:ext>
            </a:extLst>
          </p:cNvPr>
          <p:cNvSpPr/>
          <p:nvPr/>
        </p:nvSpPr>
        <p:spPr>
          <a:xfrm>
            <a:off x="6048971" y="4539757"/>
            <a:ext cx="3600452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ProgramNode.</a:t>
            </a:r>
            <a:r>
              <a:rPr lang="da-DK" sz="135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html</a:t>
            </a:r>
            <a:endParaRPr lang="en-US" sz="13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EE385-EEF0-4ED5-A219-E429BD72D366}"/>
              </a:ext>
            </a:extLst>
          </p:cNvPr>
          <p:cNvSpPr/>
          <p:nvPr/>
        </p:nvSpPr>
        <p:spPr>
          <a:xfrm>
            <a:off x="2469950" y="3822196"/>
            <a:ext cx="2959895" cy="540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35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pom</a:t>
            </a:r>
            <a:r>
              <a:rPr lang="da-DK" sz="135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.xml</a:t>
            </a:r>
            <a:endParaRPr lang="en-US" sz="135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0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URCaps API – the basics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122513-AD48-4036-93D3-315A421932D9}"/>
              </a:ext>
            </a:extLst>
          </p:cNvPr>
          <p:cNvSpPr/>
          <p:nvPr/>
        </p:nvSpPr>
        <p:spPr>
          <a:xfrm>
            <a:off x="553065" y="2064774"/>
            <a:ext cx="1342103" cy="40631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PolyScope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BE738-5C49-4586-BCDA-01EE33A495C1}"/>
              </a:ext>
            </a:extLst>
          </p:cNvPr>
          <p:cNvSpPr/>
          <p:nvPr/>
        </p:nvSpPr>
        <p:spPr>
          <a:xfrm>
            <a:off x="2227361" y="2064774"/>
            <a:ext cx="3930445" cy="1858297"/>
          </a:xfrm>
          <a:prstGeom prst="rect">
            <a:avLst/>
          </a:prstGeom>
          <a:solidFill>
            <a:srgbClr val="ADE7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Activator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start()</a:t>
            </a:r>
            <a:r>
              <a:rPr lang="da-DK" dirty="0">
                <a:solidFill>
                  <a:schemeClr val="tx1"/>
                </a:solidFill>
              </a:rPr>
              <a:t>{</a:t>
            </a:r>
          </a:p>
          <a:p>
            <a:r>
              <a:rPr lang="da-DK" dirty="0">
                <a:solidFill>
                  <a:schemeClr val="tx1"/>
                </a:solidFill>
              </a:rPr>
              <a:t>     </a:t>
            </a:r>
            <a:r>
              <a:rPr lang="da-DK" dirty="0" err="1">
                <a:solidFill>
                  <a:schemeClr val="tx1"/>
                </a:solidFill>
              </a:rPr>
              <a:t>registerService</a:t>
            </a:r>
            <a:r>
              <a:rPr lang="da-DK" dirty="0">
                <a:solidFill>
                  <a:schemeClr val="tx1"/>
                </a:solidFill>
              </a:rPr>
              <a:t>(</a:t>
            </a:r>
            <a:r>
              <a:rPr lang="da-DK" dirty="0" err="1">
                <a:solidFill>
                  <a:schemeClr val="tx1"/>
                </a:solidFill>
              </a:rPr>
              <a:t>InstallationService</a:t>
            </a:r>
            <a:r>
              <a:rPr lang="da-DK" dirty="0">
                <a:solidFill>
                  <a:schemeClr val="tx1"/>
                </a:solidFill>
              </a:rPr>
              <a:t>);</a:t>
            </a:r>
          </a:p>
          <a:p>
            <a:r>
              <a:rPr lang="da-DK" dirty="0">
                <a:solidFill>
                  <a:schemeClr val="tx1"/>
                </a:solidFill>
              </a:rPr>
              <a:t>}</a:t>
            </a:r>
          </a:p>
          <a:p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stop()</a:t>
            </a:r>
            <a:r>
              <a:rPr lang="da-DK" dirty="0">
                <a:solidFill>
                  <a:schemeClr val="tx1"/>
                </a:solidFill>
              </a:rPr>
              <a:t>{</a:t>
            </a:r>
          </a:p>
          <a:p>
            <a:r>
              <a:rPr lang="da-DK" dirty="0">
                <a:solidFill>
                  <a:schemeClr val="tx1"/>
                </a:solidFill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173634C-1C38-49A6-8809-E4C45B30CDC8}"/>
              </a:ext>
            </a:extLst>
          </p:cNvPr>
          <p:cNvSpPr/>
          <p:nvPr/>
        </p:nvSpPr>
        <p:spPr>
          <a:xfrm rot="5400000">
            <a:off x="6812843" y="-3063048"/>
            <a:ext cx="366567" cy="9799738"/>
          </a:xfrm>
          <a:prstGeom prst="leftBrace">
            <a:avLst/>
          </a:prstGeom>
          <a:ln>
            <a:solidFill>
              <a:srgbClr val="80B3CE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95D23-03CC-45FF-AD00-494E30CD76C1}"/>
              </a:ext>
            </a:extLst>
          </p:cNvPr>
          <p:cNvSpPr txBox="1"/>
          <p:nvPr/>
        </p:nvSpPr>
        <p:spPr>
          <a:xfrm>
            <a:off x="5838093" y="1137832"/>
            <a:ext cx="1485900" cy="465993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r>
              <a:rPr lang="da-DK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The URCap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7E77AE-4742-401C-9F53-E22ED78EB81F}"/>
              </a:ext>
            </a:extLst>
          </p:cNvPr>
          <p:cNvSpPr/>
          <p:nvPr/>
        </p:nvSpPr>
        <p:spPr>
          <a:xfrm>
            <a:off x="2227360" y="4269658"/>
            <a:ext cx="3930445" cy="1858297"/>
          </a:xfrm>
          <a:prstGeom prst="rect">
            <a:avLst/>
          </a:prstGeom>
          <a:solidFill>
            <a:srgbClr val="ADE7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InstallationNodeService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da-DK" dirty="0">
                <a:solidFill>
                  <a:schemeClr val="tx1"/>
                </a:solidFill>
              </a:rPr>
              <a:t>– </a:t>
            </a:r>
            <a:r>
              <a:rPr lang="da-DK" dirty="0" err="1">
                <a:solidFill>
                  <a:schemeClr val="tx1"/>
                </a:solidFill>
              </a:rPr>
              <a:t>name</a:t>
            </a:r>
            <a:r>
              <a:rPr lang="da-DK" dirty="0">
                <a:solidFill>
                  <a:schemeClr val="tx1"/>
                </a:solidFill>
              </a:rPr>
              <a:t> in Installation </a:t>
            </a:r>
            <a:r>
              <a:rPr lang="da-DK" dirty="0" err="1">
                <a:solidFill>
                  <a:schemeClr val="tx1"/>
                </a:solidFill>
              </a:rPr>
              <a:t>tree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getHTML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da-DK" dirty="0">
                <a:solidFill>
                  <a:schemeClr val="tx1"/>
                </a:solidFill>
              </a:rPr>
              <a:t>– load GUI </a:t>
            </a:r>
            <a:r>
              <a:rPr lang="da-DK" dirty="0" err="1">
                <a:solidFill>
                  <a:schemeClr val="tx1"/>
                </a:solidFill>
              </a:rPr>
              <a:t>setup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createInstallationNode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da-DK" dirty="0">
                <a:solidFill>
                  <a:schemeClr val="tx1"/>
                </a:solidFill>
              </a:rPr>
              <a:t>– </a:t>
            </a:r>
          </a:p>
          <a:p>
            <a:r>
              <a:rPr lang="da-DK" dirty="0">
                <a:solidFill>
                  <a:schemeClr val="tx1"/>
                </a:solidFill>
              </a:rPr>
              <a:t>	</a:t>
            </a:r>
            <a:r>
              <a:rPr lang="da-DK" dirty="0" err="1">
                <a:solidFill>
                  <a:schemeClr val="tx1"/>
                </a:solidFill>
              </a:rPr>
              <a:t>InstallationNodeContribution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4E51CCB-5C66-41A8-A7E4-FE8542E3A8EC}"/>
              </a:ext>
            </a:extLst>
          </p:cNvPr>
          <p:cNvSpPr/>
          <p:nvPr/>
        </p:nvSpPr>
        <p:spPr>
          <a:xfrm>
            <a:off x="1515184" y="2507793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93C59C-6C8F-4BB0-8F77-79F6D2F46C5D}"/>
              </a:ext>
            </a:extLst>
          </p:cNvPr>
          <p:cNvSpPr/>
          <p:nvPr/>
        </p:nvSpPr>
        <p:spPr>
          <a:xfrm>
            <a:off x="6581041" y="3063268"/>
            <a:ext cx="5142223" cy="3671640"/>
          </a:xfrm>
          <a:prstGeom prst="rect">
            <a:avLst/>
          </a:prstGeom>
          <a:solidFill>
            <a:srgbClr val="ADE7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InstallationNodeContribution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openView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(), </a:t>
            </a:r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closeView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da-DK" dirty="0">
                <a:solidFill>
                  <a:schemeClr val="tx1"/>
                </a:solidFill>
              </a:rPr>
              <a:t>– load </a:t>
            </a:r>
            <a:r>
              <a:rPr lang="da-DK" dirty="0" err="1">
                <a:solidFill>
                  <a:schemeClr val="tx1"/>
                </a:solidFill>
              </a:rPr>
              <a:t>settings</a:t>
            </a:r>
            <a:r>
              <a:rPr lang="da-DK" dirty="0">
                <a:solidFill>
                  <a:schemeClr val="tx1"/>
                </a:solidFill>
              </a:rPr>
              <a:t> in GUI</a:t>
            </a:r>
          </a:p>
          <a:p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isDefined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da-DK" dirty="0">
                <a:solidFill>
                  <a:schemeClr val="tx1"/>
                </a:solidFill>
              </a:rPr>
              <a:t> – is all data </a:t>
            </a:r>
            <a:r>
              <a:rPr lang="da-DK" dirty="0" err="1">
                <a:solidFill>
                  <a:schemeClr val="tx1"/>
                </a:solidFill>
              </a:rPr>
              <a:t>setup</a:t>
            </a:r>
            <a:r>
              <a:rPr lang="da-DK" dirty="0">
                <a:solidFill>
                  <a:schemeClr val="tx1"/>
                </a:solidFill>
              </a:rPr>
              <a:t> by user?</a:t>
            </a:r>
            <a:endParaRPr lang="da-DK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generateScript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da-DK" dirty="0">
                <a:solidFill>
                  <a:schemeClr val="tx1"/>
                </a:solidFill>
              </a:rPr>
              <a:t>– </a:t>
            </a:r>
            <a:r>
              <a:rPr lang="da-DK" dirty="0" err="1">
                <a:solidFill>
                  <a:schemeClr val="tx1"/>
                </a:solidFill>
              </a:rPr>
              <a:t>contribute</a:t>
            </a:r>
            <a:r>
              <a:rPr lang="da-DK" dirty="0">
                <a:solidFill>
                  <a:schemeClr val="tx1"/>
                </a:solidFill>
              </a:rPr>
              <a:t> script to </a:t>
            </a:r>
            <a:r>
              <a:rPr lang="da-DK" dirty="0" err="1">
                <a:solidFill>
                  <a:schemeClr val="tx1"/>
                </a:solidFill>
              </a:rPr>
              <a:t>preamble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rgbClr val="00B050"/>
                </a:solidFill>
              </a:rPr>
              <a:t>@Input(id=”</a:t>
            </a:r>
            <a:r>
              <a:rPr lang="da-DK" dirty="0" err="1">
                <a:solidFill>
                  <a:srgbClr val="00B050"/>
                </a:solidFill>
              </a:rPr>
              <a:t>myInput</a:t>
            </a:r>
            <a:r>
              <a:rPr lang="da-DK" dirty="0">
                <a:solidFill>
                  <a:srgbClr val="00B050"/>
                </a:solidFill>
              </a:rPr>
              <a:t>”) </a:t>
            </a:r>
            <a:r>
              <a:rPr lang="da-DK" dirty="0">
                <a:solidFill>
                  <a:schemeClr val="tx1"/>
                </a:solidFill>
              </a:rPr>
              <a:t>– </a:t>
            </a:r>
            <a:r>
              <a:rPr lang="da-DK" dirty="0" err="1">
                <a:solidFill>
                  <a:schemeClr val="tx1"/>
                </a:solidFill>
              </a:rPr>
              <a:t>linked</a:t>
            </a:r>
            <a:r>
              <a:rPr lang="da-DK" dirty="0">
                <a:solidFill>
                  <a:schemeClr val="tx1"/>
                </a:solidFill>
              </a:rPr>
              <a:t> to the input in HTML</a:t>
            </a:r>
          </a:p>
          <a:p>
            <a:r>
              <a:rPr lang="da-DK" dirty="0" err="1">
                <a:solidFill>
                  <a:srgbClr val="00B050"/>
                </a:solidFill>
              </a:rPr>
              <a:t>InputTextField</a:t>
            </a:r>
            <a:r>
              <a:rPr lang="da-DK" dirty="0">
                <a:solidFill>
                  <a:srgbClr val="00B050"/>
                </a:solidFill>
              </a:rPr>
              <a:t> </a:t>
            </a:r>
            <a:r>
              <a:rPr lang="da-DK" dirty="0" err="1">
                <a:solidFill>
                  <a:srgbClr val="00B050"/>
                </a:solidFill>
              </a:rPr>
              <a:t>MyINP</a:t>
            </a:r>
            <a:r>
              <a:rPr lang="da-DK" dirty="0">
                <a:solidFill>
                  <a:srgbClr val="00B050"/>
                </a:solidFill>
              </a:rPr>
              <a:t>;</a:t>
            </a:r>
          </a:p>
          <a:p>
            <a:endParaRPr lang="da-DK" dirty="0">
              <a:solidFill>
                <a:srgbClr val="00B050"/>
              </a:solidFill>
            </a:endParaRPr>
          </a:p>
          <a:p>
            <a:r>
              <a:rPr lang="da-DK" dirty="0">
                <a:solidFill>
                  <a:srgbClr val="00B050"/>
                </a:solidFill>
              </a:rPr>
              <a:t>private </a:t>
            </a:r>
            <a:r>
              <a:rPr lang="da-DK" dirty="0" err="1">
                <a:solidFill>
                  <a:srgbClr val="00B050"/>
                </a:solidFill>
              </a:rPr>
              <a:t>void</a:t>
            </a:r>
            <a:r>
              <a:rPr lang="da-DK" dirty="0">
                <a:solidFill>
                  <a:srgbClr val="00B050"/>
                </a:solidFill>
              </a:rPr>
              <a:t> </a:t>
            </a:r>
            <a:r>
              <a:rPr lang="da-DK" dirty="0" err="1">
                <a:solidFill>
                  <a:srgbClr val="00B050"/>
                </a:solidFill>
              </a:rPr>
              <a:t>saveUserInput</a:t>
            </a:r>
            <a:r>
              <a:rPr lang="da-DK" dirty="0">
                <a:solidFill>
                  <a:srgbClr val="00B050"/>
                </a:solidFill>
              </a:rPr>
              <a:t>(</a:t>
            </a:r>
            <a:r>
              <a:rPr lang="da-DK" dirty="0" err="1">
                <a:solidFill>
                  <a:srgbClr val="00B050"/>
                </a:solidFill>
              </a:rPr>
              <a:t>int</a:t>
            </a:r>
            <a:r>
              <a:rPr lang="da-DK" dirty="0">
                <a:solidFill>
                  <a:srgbClr val="00B050"/>
                </a:solidFill>
              </a:rPr>
              <a:t> n){</a:t>
            </a:r>
          </a:p>
          <a:p>
            <a:r>
              <a:rPr lang="da-DK" dirty="0">
                <a:solidFill>
                  <a:srgbClr val="00B050"/>
                </a:solidFill>
              </a:rPr>
              <a:t>     </a:t>
            </a:r>
            <a:r>
              <a:rPr lang="da-DK" dirty="0" err="1">
                <a:solidFill>
                  <a:srgbClr val="00B050"/>
                </a:solidFill>
              </a:rPr>
              <a:t>model.set</a:t>
            </a:r>
            <a:r>
              <a:rPr lang="da-DK" dirty="0">
                <a:solidFill>
                  <a:srgbClr val="00B050"/>
                </a:solidFill>
              </a:rPr>
              <a:t>(KEY, n); </a:t>
            </a:r>
            <a:r>
              <a:rPr lang="da-DK" dirty="0">
                <a:solidFill>
                  <a:schemeClr val="tx1"/>
                </a:solidFill>
              </a:rPr>
              <a:t>- store </a:t>
            </a:r>
            <a:r>
              <a:rPr lang="da-DK" dirty="0" err="1">
                <a:solidFill>
                  <a:schemeClr val="tx1"/>
                </a:solidFill>
              </a:rPr>
              <a:t>value</a:t>
            </a:r>
            <a:r>
              <a:rPr lang="da-DK" dirty="0">
                <a:solidFill>
                  <a:schemeClr val="tx1"/>
                </a:solidFill>
              </a:rPr>
              <a:t> for </a:t>
            </a:r>
            <a:r>
              <a:rPr lang="da-DK" dirty="0" err="1">
                <a:solidFill>
                  <a:schemeClr val="tx1"/>
                </a:solidFill>
              </a:rPr>
              <a:t>this</a:t>
            </a:r>
            <a:r>
              <a:rPr lang="da-DK" dirty="0">
                <a:solidFill>
                  <a:schemeClr val="tx1"/>
                </a:solidFill>
              </a:rPr>
              <a:t> Installation</a:t>
            </a:r>
          </a:p>
          <a:p>
            <a:r>
              <a:rPr lang="da-DK" dirty="0">
                <a:solidFill>
                  <a:srgbClr val="00B050"/>
                </a:solidFill>
              </a:rPr>
              <a:t>}</a:t>
            </a:r>
          </a:p>
          <a:p>
            <a:r>
              <a:rPr lang="da-DK" dirty="0">
                <a:solidFill>
                  <a:srgbClr val="00B050"/>
                </a:solidFill>
              </a:rPr>
              <a:t>private </a:t>
            </a:r>
            <a:r>
              <a:rPr lang="da-DK" dirty="0" err="1">
                <a:solidFill>
                  <a:srgbClr val="00B050"/>
                </a:solidFill>
              </a:rPr>
              <a:t>int</a:t>
            </a:r>
            <a:r>
              <a:rPr lang="da-DK" dirty="0">
                <a:solidFill>
                  <a:srgbClr val="00B050"/>
                </a:solidFill>
              </a:rPr>
              <a:t> </a:t>
            </a:r>
            <a:r>
              <a:rPr lang="da-DK" dirty="0" err="1">
                <a:solidFill>
                  <a:srgbClr val="00B050"/>
                </a:solidFill>
              </a:rPr>
              <a:t>getUserInput</a:t>
            </a:r>
            <a:r>
              <a:rPr lang="da-DK" dirty="0">
                <a:solidFill>
                  <a:srgbClr val="00B050"/>
                </a:solidFill>
              </a:rPr>
              <a:t>(){ </a:t>
            </a:r>
          </a:p>
          <a:p>
            <a:r>
              <a:rPr lang="da-DK" dirty="0">
                <a:solidFill>
                  <a:srgbClr val="00B050"/>
                </a:solidFill>
              </a:rPr>
              <a:t>     return </a:t>
            </a:r>
            <a:r>
              <a:rPr lang="da-DK" dirty="0" err="1">
                <a:solidFill>
                  <a:srgbClr val="00B050"/>
                </a:solidFill>
              </a:rPr>
              <a:t>model.get</a:t>
            </a:r>
            <a:r>
              <a:rPr lang="da-DK" dirty="0">
                <a:solidFill>
                  <a:srgbClr val="00B050"/>
                </a:solidFill>
              </a:rPr>
              <a:t>(KEY, default);</a:t>
            </a:r>
          </a:p>
          <a:p>
            <a:r>
              <a:rPr lang="da-DK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130B617-7A08-499A-888F-9488A95CDBAE}"/>
              </a:ext>
            </a:extLst>
          </p:cNvPr>
          <p:cNvSpPr/>
          <p:nvPr/>
        </p:nvSpPr>
        <p:spPr>
          <a:xfrm rot="5400000">
            <a:off x="3494599" y="3652861"/>
            <a:ext cx="1403224" cy="2240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C9C14-A6C1-4858-B3D0-5F6363470ABF}"/>
              </a:ext>
            </a:extLst>
          </p:cNvPr>
          <p:cNvSpPr/>
          <p:nvPr/>
        </p:nvSpPr>
        <p:spPr>
          <a:xfrm>
            <a:off x="6581042" y="2064775"/>
            <a:ext cx="5142223" cy="924610"/>
          </a:xfrm>
          <a:prstGeom prst="rect">
            <a:avLst/>
          </a:prstGeom>
          <a:solidFill>
            <a:srgbClr val="ADE7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HTML (&amp; CSS)</a:t>
            </a:r>
          </a:p>
          <a:p>
            <a:r>
              <a:rPr lang="da-DK" dirty="0">
                <a:solidFill>
                  <a:srgbClr val="00B050"/>
                </a:solidFill>
              </a:rPr>
              <a:t>&lt;p&gt; Please input a </a:t>
            </a:r>
            <a:r>
              <a:rPr lang="da-DK" dirty="0" err="1">
                <a:solidFill>
                  <a:srgbClr val="00B050"/>
                </a:solidFill>
              </a:rPr>
              <a:t>number</a:t>
            </a:r>
            <a:r>
              <a:rPr lang="da-DK" dirty="0">
                <a:solidFill>
                  <a:srgbClr val="00B050"/>
                </a:solidFill>
              </a:rPr>
              <a:t> in </a:t>
            </a:r>
            <a:r>
              <a:rPr lang="da-DK" dirty="0" err="1">
                <a:solidFill>
                  <a:srgbClr val="00B050"/>
                </a:solidFill>
              </a:rPr>
              <a:t>this</a:t>
            </a:r>
            <a:r>
              <a:rPr lang="da-DK" dirty="0">
                <a:solidFill>
                  <a:srgbClr val="00B050"/>
                </a:solidFill>
              </a:rPr>
              <a:t> </a:t>
            </a:r>
            <a:r>
              <a:rPr lang="da-DK" dirty="0" err="1">
                <a:solidFill>
                  <a:srgbClr val="00B050"/>
                </a:solidFill>
              </a:rPr>
              <a:t>textfield</a:t>
            </a:r>
            <a:r>
              <a:rPr lang="da-DK" dirty="0">
                <a:solidFill>
                  <a:srgbClr val="00B050"/>
                </a:solidFill>
              </a:rPr>
              <a:t>: &lt;/p&gt;</a:t>
            </a:r>
          </a:p>
          <a:p>
            <a:r>
              <a:rPr lang="da-DK" dirty="0">
                <a:solidFill>
                  <a:srgbClr val="00B050"/>
                </a:solidFill>
              </a:rPr>
              <a:t>&lt;input id=”</a:t>
            </a:r>
            <a:r>
              <a:rPr lang="da-DK" dirty="0" err="1">
                <a:solidFill>
                  <a:srgbClr val="00B050"/>
                </a:solidFill>
              </a:rPr>
              <a:t>myInput</a:t>
            </a:r>
            <a:r>
              <a:rPr lang="da-DK" dirty="0">
                <a:solidFill>
                  <a:srgbClr val="00B050"/>
                </a:solidFill>
              </a:rPr>
              <a:t>” type=”</a:t>
            </a:r>
            <a:r>
              <a:rPr lang="da-DK" dirty="0" err="1">
                <a:solidFill>
                  <a:srgbClr val="00B050"/>
                </a:solidFill>
              </a:rPr>
              <a:t>number</a:t>
            </a:r>
            <a:r>
              <a:rPr lang="da-DK" dirty="0">
                <a:solidFill>
                  <a:srgbClr val="00B050"/>
                </a:solidFill>
              </a:rPr>
              <a:t>”&gt;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C66171-9489-4D33-A459-7461517A4F1C}"/>
              </a:ext>
            </a:extLst>
          </p:cNvPr>
          <p:cNvSpPr txBox="1"/>
          <p:nvPr/>
        </p:nvSpPr>
        <p:spPr>
          <a:xfrm>
            <a:off x="2227360" y="6339254"/>
            <a:ext cx="2764142" cy="39565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a-DK" sz="1400" dirty="0" err="1">
                <a:solidFill>
                  <a:schemeClr val="accent6">
                    <a:lumMod val="75000"/>
                  </a:schemeClr>
                </a:solidFill>
                <a:latin typeface="+mn-lt"/>
                <a:cs typeface="Tahoma"/>
              </a:rPr>
              <a:t>Required</a:t>
            </a:r>
            <a:r>
              <a:rPr lang="da-DK" sz="1400" dirty="0">
                <a:solidFill>
                  <a:schemeClr val="accent6">
                    <a:lumMod val="75000"/>
                  </a:schemeClr>
                </a:solidFill>
                <a:latin typeface="+mn-lt"/>
                <a:cs typeface="Tahoma"/>
              </a:rPr>
              <a:t> </a:t>
            </a:r>
            <a:r>
              <a:rPr lang="da-DK" sz="1400" dirty="0" err="1">
                <a:solidFill>
                  <a:schemeClr val="accent6">
                    <a:lumMod val="75000"/>
                  </a:schemeClr>
                </a:solidFill>
                <a:latin typeface="+mn-lt"/>
                <a:cs typeface="Tahoma"/>
              </a:rPr>
              <a:t>method</a:t>
            </a:r>
            <a:r>
              <a:rPr lang="da-DK" sz="1400" dirty="0">
                <a:solidFill>
                  <a:schemeClr val="accent6">
                    <a:lumMod val="75000"/>
                  </a:schemeClr>
                </a:solidFill>
                <a:latin typeface="+mn-lt"/>
                <a:cs typeface="Tahoma"/>
              </a:rPr>
              <a:t>, @Override</a:t>
            </a:r>
          </a:p>
          <a:p>
            <a:r>
              <a:rPr lang="da-DK" sz="1400" dirty="0" err="1">
                <a:solidFill>
                  <a:srgbClr val="00B050"/>
                </a:solidFill>
                <a:cs typeface="Tahoma"/>
              </a:rPr>
              <a:t>Optional</a:t>
            </a:r>
            <a:r>
              <a:rPr lang="da-DK" sz="1400" dirty="0">
                <a:solidFill>
                  <a:srgbClr val="00B050"/>
                </a:solidFill>
                <a:cs typeface="Tahoma"/>
              </a:rPr>
              <a:t> </a:t>
            </a:r>
            <a:r>
              <a:rPr lang="da-DK" sz="1400" dirty="0" err="1">
                <a:solidFill>
                  <a:srgbClr val="00B050"/>
                </a:solidFill>
                <a:cs typeface="Tahoma"/>
              </a:rPr>
              <a:t>method</a:t>
            </a:r>
            <a:endParaRPr lang="en-US" sz="1400" dirty="0">
              <a:solidFill>
                <a:srgbClr val="00B050"/>
              </a:solidFill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31796A8-9FD5-4AC3-ABAE-E09DB55196C6}"/>
              </a:ext>
            </a:extLst>
          </p:cNvPr>
          <p:cNvSpPr/>
          <p:nvPr/>
        </p:nvSpPr>
        <p:spPr>
          <a:xfrm rot="18331724">
            <a:off x="4375506" y="3912851"/>
            <a:ext cx="2656347" cy="2593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201A1E7-22F9-40FA-85D9-BC8AC20EC711}"/>
              </a:ext>
            </a:extLst>
          </p:cNvPr>
          <p:cNvSpPr/>
          <p:nvPr/>
        </p:nvSpPr>
        <p:spPr>
          <a:xfrm>
            <a:off x="4991502" y="5375798"/>
            <a:ext cx="1589538" cy="1903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3DE044-5492-4C69-AD19-15DD11830843}"/>
              </a:ext>
            </a:extLst>
          </p:cNvPr>
          <p:cNvSpPr/>
          <p:nvPr/>
        </p:nvSpPr>
        <p:spPr>
          <a:xfrm>
            <a:off x="690888" y="2349889"/>
            <a:ext cx="802120" cy="520581"/>
          </a:xfrm>
          <a:prstGeom prst="rect">
            <a:avLst/>
          </a:prstGeom>
          <a:solidFill>
            <a:srgbClr val="C2E2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200" dirty="0" err="1">
                <a:solidFill>
                  <a:schemeClr val="tx1"/>
                </a:solidFill>
              </a:rPr>
              <a:t>MyURCap</a:t>
            </a:r>
            <a:br>
              <a:rPr lang="da-DK" sz="1200" dirty="0">
                <a:solidFill>
                  <a:schemeClr val="tx1"/>
                </a:solidFill>
              </a:rPr>
            </a:br>
            <a:r>
              <a:rPr lang="da-DK" sz="1200" dirty="0">
                <a:solidFill>
                  <a:schemeClr val="tx1"/>
                </a:solidFill>
              </a:rPr>
              <a:t>.</a:t>
            </a:r>
            <a:r>
              <a:rPr lang="da-DK" sz="1200" dirty="0" err="1">
                <a:solidFill>
                  <a:schemeClr val="tx1"/>
                </a:solidFill>
              </a:rPr>
              <a:t>urcap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4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Script generation - </a:t>
            </a:r>
            <a:r>
              <a:rPr lang="da-DK" dirty="0" err="1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653BE-7326-4BCC-92A3-5EC7A6F4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9" y="1771000"/>
            <a:ext cx="11235261" cy="44678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sz="3500" dirty="0"/>
              <a:t>@Override</a:t>
            </a:r>
          </a:p>
          <a:p>
            <a:pPr marL="0" indent="0">
              <a:buNone/>
            </a:pPr>
            <a:r>
              <a:rPr lang="da-DK" sz="3500" dirty="0"/>
              <a:t>public </a:t>
            </a:r>
            <a:r>
              <a:rPr lang="da-DK" sz="3500" dirty="0" err="1"/>
              <a:t>void</a:t>
            </a:r>
            <a:r>
              <a:rPr lang="da-DK" sz="3500" dirty="0"/>
              <a:t> </a:t>
            </a:r>
            <a:r>
              <a:rPr lang="da-DK" sz="3500" dirty="0" err="1"/>
              <a:t>generateScript</a:t>
            </a:r>
            <a:r>
              <a:rPr lang="da-DK" sz="3500" dirty="0"/>
              <a:t>(</a:t>
            </a:r>
            <a:r>
              <a:rPr lang="da-DK" sz="3500" dirty="0" err="1"/>
              <a:t>ScriptWriter</a:t>
            </a:r>
            <a:r>
              <a:rPr lang="da-DK" sz="3500" dirty="0"/>
              <a:t> </a:t>
            </a:r>
            <a:r>
              <a:rPr lang="da-DK" sz="3500" dirty="0" err="1"/>
              <a:t>writer</a:t>
            </a:r>
            <a:r>
              <a:rPr lang="da-DK" sz="3500" dirty="0"/>
              <a:t>){</a:t>
            </a:r>
          </a:p>
          <a:p>
            <a:pPr marL="0" indent="0">
              <a:buNone/>
            </a:pPr>
            <a:r>
              <a:rPr lang="da-DK" sz="3500" dirty="0"/>
              <a:t>	</a:t>
            </a:r>
            <a:r>
              <a:rPr lang="da-DK" sz="3500" dirty="0" err="1"/>
              <a:t>writer.appendLine</a:t>
            </a:r>
            <a:r>
              <a:rPr lang="da-DK" sz="3500" dirty="0"/>
              <a:t>(”# This is a </a:t>
            </a:r>
            <a:r>
              <a:rPr lang="da-DK" sz="3500" dirty="0" err="1"/>
              <a:t>comment</a:t>
            </a:r>
            <a:r>
              <a:rPr lang="da-DK" sz="3500" dirty="0"/>
              <a:t> from a URCap”);</a:t>
            </a:r>
          </a:p>
          <a:p>
            <a:pPr marL="0" indent="0">
              <a:buNone/>
            </a:pPr>
            <a:r>
              <a:rPr lang="da-DK" sz="3500" dirty="0"/>
              <a:t>	</a:t>
            </a:r>
            <a:r>
              <a:rPr lang="da-DK" sz="3500" dirty="0" err="1"/>
              <a:t>writer.assign</a:t>
            </a:r>
            <a:r>
              <a:rPr lang="da-DK" sz="3500" dirty="0"/>
              <a:t>(”</a:t>
            </a:r>
            <a:r>
              <a:rPr lang="da-DK" sz="3500" dirty="0" err="1"/>
              <a:t>myVariable</a:t>
            </a:r>
            <a:r>
              <a:rPr lang="da-DK" sz="3500" dirty="0"/>
              <a:t>”, ”42”);</a:t>
            </a:r>
          </a:p>
          <a:p>
            <a:pPr marL="0" indent="0">
              <a:buNone/>
            </a:pPr>
            <a:r>
              <a:rPr lang="da-DK" sz="3500" dirty="0"/>
              <a:t>	</a:t>
            </a:r>
            <a:r>
              <a:rPr lang="da-DK" sz="3500" dirty="0" err="1"/>
              <a:t>writer.globalVariable</a:t>
            </a:r>
            <a:r>
              <a:rPr lang="da-DK" sz="3500" dirty="0"/>
              <a:t>(”</a:t>
            </a:r>
            <a:r>
              <a:rPr lang="da-DK" sz="3500" dirty="0" err="1"/>
              <a:t>anotherVariable</a:t>
            </a:r>
            <a:r>
              <a:rPr lang="da-DK" sz="3500" dirty="0"/>
              <a:t>”, ”True”);</a:t>
            </a:r>
          </a:p>
          <a:p>
            <a:pPr marL="0" indent="0">
              <a:buNone/>
            </a:pPr>
            <a:r>
              <a:rPr lang="da-DK" sz="3500" dirty="0"/>
              <a:t>	</a:t>
            </a:r>
            <a:r>
              <a:rPr lang="da-DK" sz="3500" dirty="0" err="1"/>
              <a:t>writer.ifCondition</a:t>
            </a:r>
            <a:r>
              <a:rPr lang="da-DK" sz="3500" dirty="0"/>
              <a:t>(”</a:t>
            </a:r>
            <a:r>
              <a:rPr lang="da-DK" sz="3500" dirty="0" err="1"/>
              <a:t>myVariable</a:t>
            </a:r>
            <a:r>
              <a:rPr lang="da-DK" sz="3500" dirty="0"/>
              <a:t> &gt; 10”);</a:t>
            </a:r>
          </a:p>
          <a:p>
            <a:pPr marL="0" indent="0">
              <a:buNone/>
            </a:pPr>
            <a:r>
              <a:rPr lang="da-DK" sz="3500" dirty="0"/>
              <a:t>	</a:t>
            </a:r>
            <a:r>
              <a:rPr lang="da-DK" sz="3500" dirty="0" err="1"/>
              <a:t>writer.appendLine</a:t>
            </a:r>
            <a:r>
              <a:rPr lang="da-DK" sz="3500" dirty="0"/>
              <a:t>(”</a:t>
            </a:r>
            <a:r>
              <a:rPr lang="da-DK" sz="3500" dirty="0" err="1"/>
              <a:t>popup</a:t>
            </a:r>
            <a:r>
              <a:rPr lang="da-DK" sz="3500" dirty="0"/>
              <a:t>(\”</a:t>
            </a:r>
            <a:r>
              <a:rPr lang="da-DK" sz="3500" dirty="0" err="1"/>
              <a:t>myVariable</a:t>
            </a:r>
            <a:r>
              <a:rPr lang="da-DK" sz="3500" dirty="0"/>
              <a:t> is &gt; 10\”)”);</a:t>
            </a:r>
          </a:p>
          <a:p>
            <a:pPr marL="0" indent="0">
              <a:buNone/>
            </a:pPr>
            <a:r>
              <a:rPr lang="da-DK" sz="3500" dirty="0"/>
              <a:t>	</a:t>
            </a:r>
            <a:r>
              <a:rPr lang="da-DK" sz="3500" dirty="0" err="1"/>
              <a:t>writer.end</a:t>
            </a:r>
            <a:r>
              <a:rPr lang="da-DK" sz="3500" dirty="0"/>
              <a:t>();</a:t>
            </a:r>
          </a:p>
          <a:p>
            <a:pPr marL="0" indent="0">
              <a:buNone/>
            </a:pPr>
            <a:r>
              <a:rPr lang="da-DK" sz="3500" dirty="0"/>
              <a:t>	</a:t>
            </a:r>
            <a:r>
              <a:rPr lang="da-DK" sz="3500" dirty="0" err="1"/>
              <a:t>writer.sleep</a:t>
            </a:r>
            <a:r>
              <a:rPr lang="da-DK" sz="3500" dirty="0"/>
              <a:t>(2);</a:t>
            </a:r>
          </a:p>
          <a:p>
            <a:pPr marL="0" indent="0">
              <a:buNone/>
            </a:pPr>
            <a:r>
              <a:rPr lang="da-DK" sz="3500" dirty="0"/>
              <a:t>	</a:t>
            </a:r>
            <a:r>
              <a:rPr lang="da-DK" sz="3500" dirty="0" err="1"/>
              <a:t>writer.appendLine</a:t>
            </a:r>
            <a:r>
              <a:rPr lang="da-DK" sz="3500" dirty="0"/>
              <a:t>(”</a:t>
            </a:r>
            <a:r>
              <a:rPr lang="da-DK" sz="3500" dirty="0" err="1"/>
              <a:t>movej</a:t>
            </a:r>
            <a:r>
              <a:rPr lang="da-DK" sz="3500" dirty="0"/>
              <a:t>(p[0.1,0.2,0,0,3.1415,0])”);</a:t>
            </a:r>
          </a:p>
          <a:p>
            <a:pPr marL="0" indent="0">
              <a:buNone/>
            </a:pPr>
            <a:r>
              <a:rPr lang="da-DK" sz="3500" dirty="0"/>
              <a:t>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1A580-EDBC-443D-9DFA-0F603448D3A1}"/>
              </a:ext>
            </a:extLst>
          </p:cNvPr>
          <p:cNvSpPr txBox="1"/>
          <p:nvPr/>
        </p:nvSpPr>
        <p:spPr>
          <a:xfrm>
            <a:off x="8833607" y="3372374"/>
            <a:ext cx="3028426" cy="321298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1D5AA-ACF9-4B5B-BDCD-1B068FFBA631}"/>
              </a:ext>
            </a:extLst>
          </p:cNvPr>
          <p:cNvSpPr txBox="1"/>
          <p:nvPr/>
        </p:nvSpPr>
        <p:spPr>
          <a:xfrm>
            <a:off x="8597667" y="4354094"/>
            <a:ext cx="3330429" cy="2321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b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</a:b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Script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code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output: </a:t>
            </a:r>
          </a:p>
          <a:p>
            <a:pPr lvl="1"/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# This is a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comment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from a URCap</a:t>
            </a:r>
          </a:p>
          <a:p>
            <a:pPr lvl="1"/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myVariable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 = 42</a:t>
            </a:r>
          </a:p>
          <a:p>
            <a:pPr lvl="1"/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global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anotherVariable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= True</a:t>
            </a:r>
            <a:endParaRPr lang="da-DK" sz="1400" dirty="0">
              <a:solidFill>
                <a:schemeClr val="bg1">
                  <a:lumMod val="50000"/>
                </a:schemeClr>
              </a:solidFill>
              <a:latin typeface="+mn-lt"/>
              <a:cs typeface="Tahoma"/>
            </a:endParaRPr>
          </a:p>
          <a:p>
            <a:pPr lvl="1"/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if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(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myVariable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&gt; 10 ):</a:t>
            </a:r>
          </a:p>
          <a:p>
            <a:pPr lvl="1"/>
            <a:r>
              <a:rPr lang="da-DK" sz="1400" dirty="0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  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popup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(”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myVariable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 is &gt; 10”)</a:t>
            </a:r>
          </a:p>
          <a:p>
            <a:pPr lvl="1"/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end</a:t>
            </a:r>
          </a:p>
          <a:p>
            <a:pPr lvl="1"/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s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leep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(2)</a:t>
            </a:r>
          </a:p>
          <a:p>
            <a:pPr lvl="1"/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movej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(p[0.1,0.2,0,0,3.1415,0])</a:t>
            </a:r>
          </a:p>
        </p:txBody>
      </p:sp>
    </p:spTree>
    <p:extLst>
      <p:ext uri="{BB962C8B-B14F-4D97-AF65-F5344CB8AC3E}">
        <p14:creationId xmlns:p14="http://schemas.microsoft.com/office/powerpoint/2010/main" val="2960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URCaps – </a:t>
            </a:r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da-DK" dirty="0" err="1"/>
              <a:t>LightUp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BE738-5C49-4586-BCDA-01EE33A495C1}"/>
              </a:ext>
            </a:extLst>
          </p:cNvPr>
          <p:cNvSpPr/>
          <p:nvPr/>
        </p:nvSpPr>
        <p:spPr>
          <a:xfrm>
            <a:off x="338624" y="3179127"/>
            <a:ext cx="2965011" cy="1858297"/>
          </a:xfrm>
          <a:prstGeom prst="rect">
            <a:avLst/>
          </a:prstGeom>
          <a:solidFill>
            <a:srgbClr val="ADE7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Existing</a:t>
            </a:r>
            <a:r>
              <a:rPr lang="da-DK" dirty="0">
                <a:solidFill>
                  <a:schemeClr val="tx1"/>
                </a:solidFill>
              </a:rPr>
              <a:t> script </a:t>
            </a:r>
            <a:r>
              <a:rPr lang="da-DK" dirty="0" err="1">
                <a:solidFill>
                  <a:schemeClr val="tx1"/>
                </a:solidFill>
              </a:rPr>
              <a:t>function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def </a:t>
            </a:r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lightUp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(n, t):</a:t>
            </a:r>
          </a:p>
          <a:p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set_digital_out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(n, True)</a:t>
            </a:r>
          </a:p>
          <a:p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sleep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(t)</a:t>
            </a:r>
          </a:p>
          <a:p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da-DK" dirty="0" err="1">
                <a:solidFill>
                  <a:schemeClr val="accent6">
                    <a:lumMod val="75000"/>
                  </a:schemeClr>
                </a:solidFill>
              </a:rPr>
              <a:t>set_digital_out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(n, False)</a:t>
            </a:r>
          </a:p>
          <a:p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end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4E51CCB-5C66-41A8-A7E4-FE8542E3A8EC}"/>
              </a:ext>
            </a:extLst>
          </p:cNvPr>
          <p:cNvSpPr/>
          <p:nvPr/>
        </p:nvSpPr>
        <p:spPr>
          <a:xfrm>
            <a:off x="3548635" y="4005887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giftwrap">
            <a:extLst>
              <a:ext uri="{FF2B5EF4-FFF2-40B4-BE49-F238E27FC236}">
                <a16:creationId xmlns:a16="http://schemas.microsoft.com/office/drawing/2014/main" id="{19C367B7-C687-44B7-8492-5C0DBF47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812" y="2904437"/>
            <a:ext cx="2407674" cy="24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CA5B723-1BBF-4436-BC1B-1C05C79A4297}"/>
              </a:ext>
            </a:extLst>
          </p:cNvPr>
          <p:cNvSpPr/>
          <p:nvPr/>
        </p:nvSpPr>
        <p:spPr>
          <a:xfrm>
            <a:off x="7158486" y="3989836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95D9B-D1C8-4C67-B917-B92CA19F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663" y="3443070"/>
            <a:ext cx="3641566" cy="1330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897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40" y="761433"/>
            <a:ext cx="11635696" cy="672256"/>
          </a:xfrm>
        </p:spPr>
        <p:txBody>
          <a:bodyPr>
            <a:normAutofit/>
          </a:bodyPr>
          <a:lstStyle/>
          <a:p>
            <a:r>
              <a:rPr lang="da-DK" sz="2800" dirty="0"/>
              <a:t>Steps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67879-6AFA-1F44-AA53-8C3283AF2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001BD-37AF-7E49-A0A7-0B6F8278A709}" type="slidenum">
              <a:rPr lang="da-DK"/>
              <a:pPr/>
              <a:t>18</a:t>
            </a:fld>
            <a:endParaRPr lang="da-D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261CB8-614E-41C0-847F-64B4717B17B9}"/>
              </a:ext>
            </a:extLst>
          </p:cNvPr>
          <p:cNvSpPr txBox="1">
            <a:spLocks/>
          </p:cNvSpPr>
          <p:nvPr/>
        </p:nvSpPr>
        <p:spPr>
          <a:xfrm>
            <a:off x="965001" y="1269207"/>
            <a:ext cx="9875045" cy="47410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17500" indent="-317500" algn="l" defTabSz="1219078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1pPr>
            <a:lvl2pPr marL="669925" indent="-3175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2pPr>
            <a:lvl3pPr marL="102393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3pPr>
            <a:lvl4pPr marL="1423988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4pPr>
            <a:lvl5pPr marL="1822450" indent="-38100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tabLst>
                <a:tab pos="615950" algn="l"/>
              </a:tabLst>
              <a:defRPr sz="3600" b="0" i="0" kern="1200">
                <a:solidFill>
                  <a:schemeClr val="tx1"/>
                </a:solidFill>
                <a:latin typeface="Segoe UI Light" charset="0"/>
                <a:ea typeface="+mn-ea"/>
                <a:cs typeface="+mn-cs"/>
              </a:defRPr>
            </a:lvl5pPr>
            <a:lvl6pPr marL="3352465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4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3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70" algn="l" defTabSz="12190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7213" indent="-557213">
              <a:lnSpc>
                <a:spcPct val="100000"/>
              </a:lnSpc>
              <a:buFont typeface="+mj-lt"/>
              <a:buAutoNum type="arabicPeriod"/>
            </a:pPr>
            <a:r>
              <a:rPr lang="da-DK" sz="2700" dirty="0" err="1"/>
              <a:t>Create</a:t>
            </a:r>
            <a:r>
              <a:rPr lang="da-DK" sz="2700" dirty="0"/>
              <a:t> new URCap Project </a:t>
            </a:r>
            <a:r>
              <a:rPr lang="da-DK" sz="2700" dirty="0" err="1"/>
              <a:t>using</a:t>
            </a:r>
            <a:r>
              <a:rPr lang="da-DK" sz="2700" dirty="0"/>
              <a:t> ”newURCap.sh” </a:t>
            </a:r>
            <a:r>
              <a:rPr lang="da-DK" sz="2700" dirty="0" err="1"/>
              <a:t>tool</a:t>
            </a:r>
            <a:endParaRPr lang="da-DK" sz="2700" dirty="0"/>
          </a:p>
          <a:p>
            <a:pPr marL="557213" indent="-557213">
              <a:lnSpc>
                <a:spcPct val="100000"/>
              </a:lnSpc>
              <a:buFont typeface="+mj-lt"/>
              <a:buAutoNum type="arabicPeriod"/>
            </a:pPr>
            <a:r>
              <a:rPr lang="da-DK" sz="2700" dirty="0"/>
              <a:t>Import URCap Project in Eclipse IDE</a:t>
            </a:r>
          </a:p>
          <a:p>
            <a:pPr marL="557213" indent="-557213">
              <a:lnSpc>
                <a:spcPct val="100000"/>
              </a:lnSpc>
              <a:buFont typeface="+mj-lt"/>
              <a:buAutoNum type="arabicPeriod"/>
            </a:pPr>
            <a:r>
              <a:rPr lang="da-DK" sz="2700" dirty="0" err="1"/>
              <a:t>Create</a:t>
            </a:r>
            <a:r>
              <a:rPr lang="da-DK" sz="2700" dirty="0"/>
              <a:t> files (…</a:t>
            </a:r>
            <a:r>
              <a:rPr lang="da-DK" sz="2700" dirty="0" err="1"/>
              <a:t>NodeService</a:t>
            </a:r>
            <a:r>
              <a:rPr lang="da-DK" sz="2700" dirty="0"/>
              <a:t>, …</a:t>
            </a:r>
            <a:r>
              <a:rPr lang="da-DK" sz="2700" dirty="0" err="1"/>
              <a:t>NodeContribution</a:t>
            </a:r>
            <a:r>
              <a:rPr lang="da-DK" sz="2700" dirty="0"/>
              <a:t>, HTML)</a:t>
            </a:r>
          </a:p>
          <a:p>
            <a:pPr marL="557213" indent="-557213">
              <a:lnSpc>
                <a:spcPct val="100000"/>
              </a:lnSpc>
              <a:buFont typeface="+mj-lt"/>
              <a:buAutoNum type="arabicPeriod"/>
            </a:pPr>
            <a:r>
              <a:rPr lang="da-DK" sz="2700" dirty="0" err="1"/>
              <a:t>Develop</a:t>
            </a:r>
            <a:r>
              <a:rPr lang="da-DK" sz="2700" dirty="0"/>
              <a:t> the </a:t>
            </a:r>
            <a:r>
              <a:rPr lang="da-DK" sz="2700" dirty="0" err="1"/>
              <a:t>ProgramNodeService</a:t>
            </a:r>
            <a:endParaRPr lang="da-DK" sz="2700" dirty="0"/>
          </a:p>
          <a:p>
            <a:pPr marL="557213" indent="-557213">
              <a:lnSpc>
                <a:spcPct val="100000"/>
              </a:lnSpc>
              <a:buFont typeface="+mj-lt"/>
              <a:buAutoNum type="arabicPeriod"/>
            </a:pPr>
            <a:r>
              <a:rPr lang="da-DK" sz="2700" dirty="0" err="1"/>
              <a:t>Develop</a:t>
            </a:r>
            <a:r>
              <a:rPr lang="da-DK" sz="2700" dirty="0"/>
              <a:t> the HTML user interface</a:t>
            </a:r>
          </a:p>
          <a:p>
            <a:pPr marL="557213" indent="-557213">
              <a:lnSpc>
                <a:spcPct val="100000"/>
              </a:lnSpc>
              <a:buFont typeface="+mj-lt"/>
              <a:buAutoNum type="arabicPeriod"/>
            </a:pPr>
            <a:r>
              <a:rPr lang="da-DK" sz="2700" dirty="0" err="1"/>
              <a:t>Develop</a:t>
            </a:r>
            <a:r>
              <a:rPr lang="da-DK" sz="2700" dirty="0"/>
              <a:t> the </a:t>
            </a:r>
            <a:r>
              <a:rPr lang="da-DK" sz="2700" dirty="0" err="1"/>
              <a:t>ProgramNodeContribution</a:t>
            </a:r>
            <a:endParaRPr lang="da-DK" sz="2700" dirty="0"/>
          </a:p>
          <a:p>
            <a:pPr marL="557213" indent="-557213">
              <a:lnSpc>
                <a:spcPct val="100000"/>
              </a:lnSpc>
              <a:buFont typeface="+mj-lt"/>
              <a:buAutoNum type="arabicPeriod"/>
            </a:pPr>
            <a:r>
              <a:rPr lang="da-DK" sz="2700" dirty="0"/>
              <a:t>Register the </a:t>
            </a:r>
            <a:r>
              <a:rPr lang="da-DK" sz="2700" dirty="0" err="1"/>
              <a:t>ProgramNodeService</a:t>
            </a:r>
            <a:r>
              <a:rPr lang="da-DK" sz="2700" dirty="0"/>
              <a:t> in </a:t>
            </a:r>
            <a:r>
              <a:rPr lang="da-DK" sz="2700" dirty="0" err="1"/>
              <a:t>Activator</a:t>
            </a:r>
            <a:endParaRPr lang="da-DK" sz="2700" dirty="0"/>
          </a:p>
          <a:p>
            <a:pPr marL="557213" indent="-557213">
              <a:lnSpc>
                <a:spcPct val="100000"/>
              </a:lnSpc>
              <a:buFont typeface="+mj-lt"/>
              <a:buAutoNum type="arabicPeriod"/>
            </a:pPr>
            <a:r>
              <a:rPr lang="da-DK" sz="2700" dirty="0" err="1"/>
              <a:t>Configure</a:t>
            </a:r>
            <a:r>
              <a:rPr lang="da-DK" sz="2700" dirty="0"/>
              <a:t> POM.xml file for </a:t>
            </a:r>
            <a:r>
              <a:rPr lang="da-DK" sz="2700" dirty="0" err="1"/>
              <a:t>deployment</a:t>
            </a:r>
            <a:endParaRPr lang="da-DK" sz="2700" dirty="0"/>
          </a:p>
          <a:p>
            <a:pPr marL="557213" indent="-557213">
              <a:lnSpc>
                <a:spcPct val="100000"/>
              </a:lnSpc>
              <a:buFont typeface="+mj-lt"/>
              <a:buAutoNum type="arabicPeriod"/>
            </a:pPr>
            <a:r>
              <a:rPr lang="da-DK" sz="2700" dirty="0" err="1"/>
              <a:t>Build</a:t>
            </a:r>
            <a:r>
              <a:rPr lang="da-DK" sz="2700" dirty="0"/>
              <a:t> and </a:t>
            </a:r>
            <a:r>
              <a:rPr lang="da-DK" sz="2700" dirty="0" err="1"/>
              <a:t>deploy</a:t>
            </a:r>
            <a:r>
              <a:rPr lang="da-DK" sz="2700" dirty="0"/>
              <a:t> URCap to PolyScope</a:t>
            </a:r>
            <a:br>
              <a:rPr lang="da-DK" sz="2700" dirty="0"/>
            </a:br>
            <a:r>
              <a:rPr lang="da-DK" sz="2700" dirty="0"/>
              <a:t>	</a:t>
            </a:r>
          </a:p>
          <a:p>
            <a:pPr marL="0" indent="0">
              <a:buNone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98645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Creating</a:t>
            </a:r>
            <a:r>
              <a:rPr lang="da-DK" dirty="0"/>
              <a:t> the URCap </a:t>
            </a:r>
            <a:r>
              <a:rPr lang="da-DK" dirty="0" err="1"/>
              <a:t>project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BE738-5C49-4586-BCDA-01EE33A495C1}"/>
              </a:ext>
            </a:extLst>
          </p:cNvPr>
          <p:cNvSpPr/>
          <p:nvPr/>
        </p:nvSpPr>
        <p:spPr>
          <a:xfrm>
            <a:off x="1942425" y="2336278"/>
            <a:ext cx="1965899" cy="471099"/>
          </a:xfrm>
          <a:prstGeom prst="rect">
            <a:avLst/>
          </a:prstGeom>
          <a:solidFill>
            <a:srgbClr val="ADE7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Run newURCap.sh</a:t>
            </a:r>
            <a:endParaRPr lang="da-DK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C66DA-4EDF-4A11-8079-2F76ED60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811" y="1751519"/>
            <a:ext cx="2332673" cy="1640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8058E-0FF8-4FE9-AD28-7C8A9451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971" y="1751519"/>
            <a:ext cx="2320160" cy="164061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4E51CCB-5C66-41A8-A7E4-FE8542E3A8EC}"/>
              </a:ext>
            </a:extLst>
          </p:cNvPr>
          <p:cNvSpPr/>
          <p:nvPr/>
        </p:nvSpPr>
        <p:spPr>
          <a:xfrm>
            <a:off x="3820979" y="2501063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CA5B723-1BBF-4436-BC1B-1C05C79A4297}"/>
              </a:ext>
            </a:extLst>
          </p:cNvPr>
          <p:cNvSpPr/>
          <p:nvPr/>
        </p:nvSpPr>
        <p:spPr>
          <a:xfrm>
            <a:off x="6691139" y="2501063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50534-D81F-40CB-AAF2-BBA16D1958F5}"/>
              </a:ext>
            </a:extLst>
          </p:cNvPr>
          <p:cNvSpPr/>
          <p:nvPr/>
        </p:nvSpPr>
        <p:spPr>
          <a:xfrm>
            <a:off x="1944253" y="4616351"/>
            <a:ext cx="1965899" cy="929655"/>
          </a:xfrm>
          <a:prstGeom prst="rect">
            <a:avLst/>
          </a:prstGeom>
          <a:solidFill>
            <a:srgbClr val="ADE7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1"/>
                </a:solidFill>
              </a:rPr>
              <a:t>Import </a:t>
            </a:r>
            <a:r>
              <a:rPr lang="da-DK" dirty="0" err="1">
                <a:solidFill>
                  <a:schemeClr val="tx1"/>
                </a:solidFill>
              </a:rPr>
              <a:t>into</a:t>
            </a:r>
            <a:r>
              <a:rPr lang="da-DK" dirty="0">
                <a:solidFill>
                  <a:schemeClr val="tx1"/>
                </a:solidFill>
              </a:rPr>
              <a:t> IDE</a:t>
            </a:r>
          </a:p>
          <a:p>
            <a:pPr algn="ctr"/>
            <a:r>
              <a:rPr lang="da-DK" dirty="0">
                <a:solidFill>
                  <a:schemeClr val="tx1"/>
                </a:solidFill>
              </a:rPr>
              <a:t>as Maven </a:t>
            </a:r>
            <a:r>
              <a:rPr lang="da-DK" dirty="0" err="1">
                <a:solidFill>
                  <a:schemeClr val="tx1"/>
                </a:solidFill>
              </a:rPr>
              <a:t>project</a:t>
            </a:r>
            <a:endParaRPr lang="da-DK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F4CFC7-1811-403F-AF45-C83F3A8D4F96}"/>
              </a:ext>
            </a:extLst>
          </p:cNvPr>
          <p:cNvSpPr/>
          <p:nvPr/>
        </p:nvSpPr>
        <p:spPr>
          <a:xfrm>
            <a:off x="1275866" y="4978790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D93E4D3-AA67-422C-9789-030D7C1FFAF3}"/>
              </a:ext>
            </a:extLst>
          </p:cNvPr>
          <p:cNvSpPr/>
          <p:nvPr/>
        </p:nvSpPr>
        <p:spPr>
          <a:xfrm>
            <a:off x="3820979" y="4947167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jbm\AppData\Local\Temp\SNAGHTML474c2b9.PNG">
            <a:extLst>
              <a:ext uri="{FF2B5EF4-FFF2-40B4-BE49-F238E27FC236}">
                <a16:creationId xmlns:a16="http://schemas.microsoft.com/office/drawing/2014/main" id="{86B7A840-15CD-473E-AB61-D67A0F668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11" y="3754575"/>
            <a:ext cx="2290363" cy="25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936DEC-E8A6-4EFC-ADC0-2039293DF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185" y="4010217"/>
            <a:ext cx="2118243" cy="20670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58273A6-F52A-4999-A2E8-0754333A49E6}"/>
              </a:ext>
            </a:extLst>
          </p:cNvPr>
          <p:cNvSpPr/>
          <p:nvPr/>
        </p:nvSpPr>
        <p:spPr>
          <a:xfrm>
            <a:off x="6852614" y="4941353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AC934-ECBF-418B-8570-6CFFFCE55B28}"/>
              </a:ext>
            </a:extLst>
          </p:cNvPr>
          <p:cNvSpPr txBox="1"/>
          <p:nvPr/>
        </p:nvSpPr>
        <p:spPr>
          <a:xfrm>
            <a:off x="4512000" y="3392134"/>
            <a:ext cx="2157983" cy="22352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com.ur.urcap.sample.lightUp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C05B5-9C21-4FAD-A23C-844ED13574C0}"/>
              </a:ext>
            </a:extLst>
          </p:cNvPr>
          <p:cNvSpPr txBox="1"/>
          <p:nvPr/>
        </p:nvSpPr>
        <p:spPr>
          <a:xfrm>
            <a:off x="2057400" y="2981325"/>
            <a:ext cx="1850924" cy="41080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DD2CC-35B0-449F-BF2D-6323FBECD3E0}"/>
              </a:ext>
            </a:extLst>
          </p:cNvPr>
          <p:cNvSpPr txBox="1"/>
          <p:nvPr/>
        </p:nvSpPr>
        <p:spPr>
          <a:xfrm>
            <a:off x="1942425" y="3219450"/>
            <a:ext cx="1878554" cy="39620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96FA1-CB3B-49A0-A43C-1D2C53FAA350}"/>
              </a:ext>
            </a:extLst>
          </p:cNvPr>
          <p:cNvSpPr txBox="1"/>
          <p:nvPr/>
        </p:nvSpPr>
        <p:spPr>
          <a:xfrm>
            <a:off x="1662996" y="2336278"/>
            <a:ext cx="370323" cy="336887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sz="1400" b="1" dirty="0">
                <a:latin typeface="+mn-lt"/>
                <a:cs typeface="Tahoma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D74D0-F424-4B6C-99BC-35FFB1CC8350}"/>
              </a:ext>
            </a:extLst>
          </p:cNvPr>
          <p:cNvSpPr txBox="1"/>
          <p:nvPr/>
        </p:nvSpPr>
        <p:spPr>
          <a:xfrm>
            <a:off x="1032485" y="4921994"/>
            <a:ext cx="370323" cy="26157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sz="1400" b="1" dirty="0">
                <a:cs typeface="Tahoma"/>
              </a:rPr>
              <a:t>2</a:t>
            </a:r>
            <a:endParaRPr lang="en-US" sz="1400" b="1" dirty="0">
              <a:latin typeface="+mn-lt"/>
              <a:cs typeface="Tahom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7BEEC-D0C6-400C-BF16-C4110D30F7A4}"/>
              </a:ext>
            </a:extLst>
          </p:cNvPr>
          <p:cNvSpPr txBox="1"/>
          <p:nvPr/>
        </p:nvSpPr>
        <p:spPr>
          <a:xfrm>
            <a:off x="7056328" y="4679782"/>
            <a:ext cx="370323" cy="26157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sz="1400" b="1" dirty="0">
                <a:latin typeface="+mn-lt"/>
                <a:cs typeface="Tahom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1697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11" grpId="0" animBg="1"/>
      <p:bldP spid="14" grpId="0" animBg="1"/>
      <p:bldP spid="15" grpId="0" animBg="1"/>
      <p:bldP spid="17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7D7216E-A00F-4B79-B7E6-E99A5C8E6A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7D7216E-A00F-4B79-B7E6-E99A5C8E6A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133395-CFCA-4A49-8E4A-92FCCAD2D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9A5EC-0D3D-4F85-B50F-A1180F3FC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799" y="2880325"/>
            <a:ext cx="6354287" cy="37982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36285B6-422A-4D03-B14A-180E87C77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9" y="960120"/>
            <a:ext cx="9473135" cy="5278755"/>
          </a:xfrm>
        </p:spPr>
        <p:txBody>
          <a:bodyPr/>
          <a:lstStyle/>
          <a:p>
            <a:r>
              <a:rPr lang="da-DK" sz="3500" dirty="0"/>
              <a:t>Information </a:t>
            </a:r>
            <a:r>
              <a:rPr lang="da-DK" sz="3500" dirty="0" err="1"/>
              <a:t>about</a:t>
            </a:r>
            <a:r>
              <a:rPr lang="da-DK" sz="3500" dirty="0"/>
              <a:t> UR+ in general</a:t>
            </a:r>
            <a:br>
              <a:rPr lang="da-DK" sz="3500" dirty="0"/>
            </a:br>
            <a:r>
              <a:rPr lang="da-DK" sz="2400" dirty="0"/>
              <a:t>Product guidelines, procedures, marketing information</a:t>
            </a:r>
          </a:p>
          <a:p>
            <a:r>
              <a:rPr lang="da-DK" sz="3500" dirty="0"/>
              <a:t>URCaps SDK</a:t>
            </a:r>
            <a:br>
              <a:rPr lang="da-DK" sz="3500" dirty="0"/>
            </a:br>
            <a:r>
              <a:rPr lang="da-DK" sz="2400" dirty="0"/>
              <a:t>Java API, samples, starter </a:t>
            </a:r>
            <a:r>
              <a:rPr lang="da-DK" sz="2400" dirty="0" err="1"/>
              <a:t>package</a:t>
            </a:r>
            <a:r>
              <a:rPr lang="da-DK" sz="2400" dirty="0"/>
              <a:t> VM</a:t>
            </a:r>
            <a:endParaRPr lang="da-DK" sz="3500" dirty="0"/>
          </a:p>
          <a:p>
            <a:r>
              <a:rPr lang="da-DK" sz="3500" dirty="0"/>
              <a:t>Code </a:t>
            </a:r>
            <a:r>
              <a:rPr lang="da-DK" sz="3500" dirty="0" err="1"/>
              <a:t>level</a:t>
            </a:r>
            <a:r>
              <a:rPr lang="da-DK" sz="3500" dirty="0"/>
              <a:t> support</a:t>
            </a:r>
          </a:p>
          <a:p>
            <a:r>
              <a:rPr lang="da-DK" sz="3500" dirty="0"/>
              <a:t>Links to relevant support </a:t>
            </a:r>
            <a:br>
              <a:rPr lang="da-DK" sz="3500" dirty="0"/>
            </a:br>
            <a:r>
              <a:rPr lang="da-DK" sz="3500" dirty="0"/>
              <a:t>site </a:t>
            </a:r>
            <a:r>
              <a:rPr lang="da-DK" sz="3500" dirty="0" err="1"/>
              <a:t>topics</a:t>
            </a:r>
            <a:endParaRPr lang="da-DK" sz="3500" dirty="0"/>
          </a:p>
        </p:txBody>
      </p:sp>
    </p:spTree>
    <p:extLst>
      <p:ext uri="{BB962C8B-B14F-4D97-AF65-F5344CB8AC3E}">
        <p14:creationId xmlns:p14="http://schemas.microsoft.com/office/powerpoint/2010/main" val="27753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E7F8BFF-B8E9-44BF-BE7B-A6B79E2B5B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576" y="2154297"/>
            <a:ext cx="6890520" cy="3627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Creating</a:t>
            </a:r>
            <a:r>
              <a:rPr lang="da-DK" dirty="0"/>
              <a:t> the GUI – programnode.html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23696-DFC5-4C97-AE26-A6B09B35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824" y="1748063"/>
            <a:ext cx="3495238" cy="20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0A2C5-71E2-48AD-91E9-4DB1992D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824" y="3887258"/>
            <a:ext cx="3495238" cy="27768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E54E19-0AC2-43AF-9D34-798FAA4754A5}"/>
              </a:ext>
            </a:extLst>
          </p:cNvPr>
          <p:cNvCxnSpPr>
            <a:cxnSpLocks/>
          </p:cNvCxnSpPr>
          <p:nvPr/>
        </p:nvCxnSpPr>
        <p:spPr>
          <a:xfrm>
            <a:off x="5149544" y="4886325"/>
            <a:ext cx="61879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03E1F7-7649-4582-B8AD-5477A9838AAF}"/>
              </a:ext>
            </a:extLst>
          </p:cNvPr>
          <p:cNvCxnSpPr>
            <a:cxnSpLocks/>
          </p:cNvCxnSpPr>
          <p:nvPr/>
        </p:nvCxnSpPr>
        <p:spPr>
          <a:xfrm>
            <a:off x="5857875" y="4886325"/>
            <a:ext cx="19754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C08A6E-E51C-454B-AE5F-7AB1791D0A32}"/>
              </a:ext>
            </a:extLst>
          </p:cNvPr>
          <p:cNvCxnSpPr>
            <a:cxnSpLocks/>
          </p:cNvCxnSpPr>
          <p:nvPr/>
        </p:nvCxnSpPr>
        <p:spPr>
          <a:xfrm>
            <a:off x="5426869" y="4886325"/>
            <a:ext cx="4197191" cy="1407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5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Activator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A34CB3-079E-49C8-8845-7C8A92010E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7854" y="2307841"/>
            <a:ext cx="8266667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LightUpProgramNodeService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60C8B-4188-4FEE-A095-6345A80C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6162" y="1537819"/>
            <a:ext cx="6710051" cy="5247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5CABD-8255-410A-A1FB-5BA44BBEA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613" y="3424219"/>
            <a:ext cx="2710675" cy="576739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4DAF8BE-0F06-427B-96CD-840CD74FF82C}"/>
              </a:ext>
            </a:extLst>
          </p:cNvPr>
          <p:cNvSpPr/>
          <p:nvPr/>
        </p:nvSpPr>
        <p:spPr>
          <a:xfrm>
            <a:off x="5087379" y="3684013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LightUpProgramNodeContribution</a:t>
            </a:r>
            <a:r>
              <a:rPr lang="da-DK" dirty="0"/>
              <a:t> – ”blank”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748DA5-EF71-4306-A5EF-0EC3CB56CC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4250" y="1466850"/>
            <a:ext cx="5348767" cy="5309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0E02D-A1E3-4061-83E0-631D0BF24E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0071" y="5076825"/>
            <a:ext cx="2572046" cy="10637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F62805-A0AC-4721-9A91-175AE07B5A93}"/>
              </a:ext>
            </a:extLst>
          </p:cNvPr>
          <p:cNvCxnSpPr>
            <a:cxnSpLocks/>
          </p:cNvCxnSpPr>
          <p:nvPr/>
        </p:nvCxnSpPr>
        <p:spPr>
          <a:xfrm flipV="1">
            <a:off x="5169694" y="5476875"/>
            <a:ext cx="1814278" cy="277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3F52A9-FB4E-47D9-9252-DCB10D18883A}"/>
              </a:ext>
            </a:extLst>
          </p:cNvPr>
          <p:cNvCxnSpPr>
            <a:cxnSpLocks/>
          </p:cNvCxnSpPr>
          <p:nvPr/>
        </p:nvCxnSpPr>
        <p:spPr>
          <a:xfrm>
            <a:off x="5334049" y="5124167"/>
            <a:ext cx="1876376" cy="238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7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the inputs to the Contribution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EAC61-5365-4B4A-9448-4BE3B135B0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6925" y="1394618"/>
            <a:ext cx="6198025" cy="5463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E8FADD-9A5D-4FF5-A84E-905BA43CD486}"/>
              </a:ext>
            </a:extLst>
          </p:cNvPr>
          <p:cNvSpPr txBox="1"/>
          <p:nvPr/>
        </p:nvSpPr>
        <p:spPr>
          <a:xfrm>
            <a:off x="736175" y="1475184"/>
            <a:ext cx="1752600" cy="59055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r"/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Register inputs</a:t>
            </a:r>
            <a:endParaRPr lang="en-US" sz="1400" dirty="0">
              <a:solidFill>
                <a:srgbClr val="FF0000"/>
              </a:solidFill>
              <a:latin typeface="+mn-lt"/>
              <a:cs typeface="Tahoma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AEFA7D1-EB3C-4219-A36A-58D0839D4E14}"/>
              </a:ext>
            </a:extLst>
          </p:cNvPr>
          <p:cNvSpPr/>
          <p:nvPr/>
        </p:nvSpPr>
        <p:spPr>
          <a:xfrm>
            <a:off x="2634825" y="1394618"/>
            <a:ext cx="292100" cy="751682"/>
          </a:xfrm>
          <a:prstGeom prst="leftBrac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44CE0-D00C-4506-98BF-50034324F79C}"/>
              </a:ext>
            </a:extLst>
          </p:cNvPr>
          <p:cNvSpPr txBox="1"/>
          <p:nvPr/>
        </p:nvSpPr>
        <p:spPr>
          <a:xfrm>
            <a:off x="736175" y="3060950"/>
            <a:ext cx="1752600" cy="59055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r"/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Methods for handling input </a:t>
            </a:r>
            <a:r>
              <a:rPr lang="da-DK" sz="1400" dirty="0" err="1">
                <a:solidFill>
                  <a:srgbClr val="FF0000"/>
                </a:solidFill>
                <a:latin typeface="+mn-lt"/>
                <a:cs typeface="Tahoma"/>
              </a:rPr>
              <a:t>changes</a:t>
            </a:r>
            <a:endParaRPr lang="en-US" sz="1400" dirty="0">
              <a:solidFill>
                <a:srgbClr val="FF0000"/>
              </a:solidFill>
              <a:latin typeface="+mn-lt"/>
              <a:cs typeface="Tahoma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36C822D8-49AC-49E2-949C-1D00B9872B1D}"/>
              </a:ext>
            </a:extLst>
          </p:cNvPr>
          <p:cNvSpPr/>
          <p:nvPr/>
        </p:nvSpPr>
        <p:spPr>
          <a:xfrm>
            <a:off x="2634825" y="2242052"/>
            <a:ext cx="292100" cy="2228347"/>
          </a:xfrm>
          <a:prstGeom prst="leftBrac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D24548-236C-44B4-B0C3-A57F80BD10CA}"/>
              </a:ext>
            </a:extLst>
          </p:cNvPr>
          <p:cNvCxnSpPr>
            <a:cxnSpLocks/>
          </p:cNvCxnSpPr>
          <p:nvPr/>
        </p:nvCxnSpPr>
        <p:spPr>
          <a:xfrm>
            <a:off x="4953049" y="3995026"/>
            <a:ext cx="42798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F8DDB9-1F3C-460E-AE6D-D308738D86D2}"/>
              </a:ext>
            </a:extLst>
          </p:cNvPr>
          <p:cNvSpPr txBox="1"/>
          <p:nvPr/>
        </p:nvSpPr>
        <p:spPr>
          <a:xfrm>
            <a:off x="9265019" y="3597001"/>
            <a:ext cx="1752600" cy="79604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Make sure to </a:t>
            </a:r>
            <a:r>
              <a:rPr lang="da-DK" sz="1400" dirty="0" err="1">
                <a:solidFill>
                  <a:srgbClr val="FF0000"/>
                </a:solidFill>
                <a:latin typeface="+mn-lt"/>
                <a:cs typeface="Tahoma"/>
              </a:rPr>
              <a:t>convert</a:t>
            </a:r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 </a:t>
            </a:r>
            <a:r>
              <a:rPr lang="da-DK" sz="1400" dirty="0" err="1">
                <a:solidFill>
                  <a:srgbClr val="FF0000"/>
                </a:solidFill>
                <a:latin typeface="+mn-lt"/>
                <a:cs typeface="Tahoma"/>
              </a:rPr>
              <a:t>floats</a:t>
            </a:r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 to </a:t>
            </a:r>
            <a:r>
              <a:rPr lang="da-DK" sz="1400" dirty="0" err="1">
                <a:solidFill>
                  <a:srgbClr val="FF0000"/>
                </a:solidFill>
                <a:latin typeface="+mn-lt"/>
                <a:cs typeface="Tahoma"/>
              </a:rPr>
              <a:t>dot</a:t>
            </a:r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 notation</a:t>
            </a:r>
          </a:p>
          <a:p>
            <a:r>
              <a:rPr lang="da-DK" sz="1400" dirty="0">
                <a:solidFill>
                  <a:srgbClr val="FF0000"/>
                </a:solidFill>
                <a:cs typeface="Tahoma"/>
              </a:rPr>
              <a:t>”1,5” </a:t>
            </a:r>
            <a:r>
              <a:rPr lang="da-DK" sz="1400" dirty="0">
                <a:solidFill>
                  <a:srgbClr val="FF0000"/>
                </a:solidFill>
                <a:cs typeface="Tahoma"/>
                <a:sym typeface="Wingdings" panose="05000000000000000000" pitchFamily="2" charset="2"/>
              </a:rPr>
              <a:t> 1.5</a:t>
            </a:r>
            <a:endParaRPr lang="en-US" sz="1400" dirty="0">
              <a:solidFill>
                <a:srgbClr val="FF0000"/>
              </a:solidFill>
              <a:latin typeface="+mn-lt"/>
              <a:cs typeface="Tahoma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215AB5B-BFC5-4222-8800-1208ADDAD301}"/>
              </a:ext>
            </a:extLst>
          </p:cNvPr>
          <p:cNvSpPr/>
          <p:nvPr/>
        </p:nvSpPr>
        <p:spPr>
          <a:xfrm>
            <a:off x="2634825" y="4566151"/>
            <a:ext cx="292100" cy="2231774"/>
          </a:xfrm>
          <a:prstGeom prst="leftBrace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08890-7773-4E02-881E-11F95B4EC1C7}"/>
              </a:ext>
            </a:extLst>
          </p:cNvPr>
          <p:cNvSpPr txBox="1"/>
          <p:nvPr/>
        </p:nvSpPr>
        <p:spPr>
          <a:xfrm>
            <a:off x="614363" y="5386763"/>
            <a:ext cx="1874412" cy="59055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r"/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Store </a:t>
            </a:r>
            <a:r>
              <a:rPr lang="da-DK" sz="1400" dirty="0" err="1">
                <a:solidFill>
                  <a:srgbClr val="FF0000"/>
                </a:solidFill>
                <a:latin typeface="+mn-lt"/>
                <a:cs typeface="Tahoma"/>
              </a:rPr>
              <a:t>settings</a:t>
            </a:r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 in </a:t>
            </a:r>
            <a:r>
              <a:rPr lang="da-DK" sz="1400" dirty="0" err="1">
                <a:solidFill>
                  <a:srgbClr val="FF0000"/>
                </a:solidFill>
                <a:latin typeface="+mn-lt"/>
                <a:cs typeface="Tahoma"/>
              </a:rPr>
              <a:t>DataModel</a:t>
            </a:r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 for </a:t>
            </a:r>
            <a:r>
              <a:rPr lang="da-DK" sz="1400" dirty="0" err="1">
                <a:solidFill>
                  <a:srgbClr val="FF0000"/>
                </a:solidFill>
                <a:latin typeface="+mn-lt"/>
                <a:cs typeface="Tahoma"/>
              </a:rPr>
              <a:t>this</a:t>
            </a:r>
            <a:r>
              <a:rPr lang="da-DK" sz="1400" dirty="0">
                <a:solidFill>
                  <a:srgbClr val="FF0000"/>
                </a:solidFill>
                <a:latin typeface="+mn-lt"/>
                <a:cs typeface="Tahoma"/>
              </a:rPr>
              <a:t> node</a:t>
            </a:r>
            <a:endParaRPr lang="en-US" sz="1400" dirty="0">
              <a:solidFill>
                <a:srgbClr val="FF0000"/>
              </a:solidFill>
              <a:latin typeface="+mn-lt"/>
              <a:cs typeface="Tahom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29C36-0B01-4672-911E-80F6D22358AF}"/>
              </a:ext>
            </a:extLst>
          </p:cNvPr>
          <p:cNvSpPr txBox="1"/>
          <p:nvPr/>
        </p:nvSpPr>
        <p:spPr>
          <a:xfrm>
            <a:off x="8012482" y="1688667"/>
            <a:ext cx="4473029" cy="62088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import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com.ur.urcap.api.ui.component.InputTextField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import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com.ur.urcap.api.ui.annotation.Input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import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com.ur.urcap.api.ui.component.InputEvent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633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7" grpId="0"/>
      <p:bldP spid="18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the script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1786F-43CE-4EEE-BFB7-83A47AF44F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8405" y="3026040"/>
            <a:ext cx="9065565" cy="142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67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visuals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E37FA-8768-4EE6-AF14-0B493E98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807" y="1786056"/>
            <a:ext cx="7904762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53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Building and </a:t>
            </a:r>
            <a:r>
              <a:rPr lang="da-DK" dirty="0" err="1"/>
              <a:t>deploying</a:t>
            </a:r>
            <a:r>
              <a:rPr lang="da-DK" dirty="0"/>
              <a:t> the URCap </a:t>
            </a:r>
            <a:r>
              <a:rPr lang="da-DK" dirty="0" err="1"/>
              <a:t>manually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URCap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14750-E472-481E-A582-2079DBA0510B}"/>
              </a:ext>
            </a:extLst>
          </p:cNvPr>
          <p:cNvSpPr/>
          <p:nvPr/>
        </p:nvSpPr>
        <p:spPr>
          <a:xfrm>
            <a:off x="347839" y="1786556"/>
            <a:ext cx="5465732" cy="847588"/>
          </a:xfrm>
          <a:prstGeom prst="rect">
            <a:avLst/>
          </a:prstGeom>
          <a:solidFill>
            <a:srgbClr val="ADE7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Build</a:t>
            </a:r>
            <a:r>
              <a:rPr lang="da-DK" dirty="0">
                <a:solidFill>
                  <a:schemeClr val="tx1"/>
                </a:solidFill>
              </a:rPr>
              <a:t> the URCap with Maven</a:t>
            </a:r>
          </a:p>
          <a:p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ur@ursim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:~/com.ur.urcap.sample.lightUp$ </a:t>
            </a:r>
            <a:r>
              <a:rPr lang="da-DK" b="1" dirty="0" err="1">
                <a:solidFill>
                  <a:schemeClr val="tx1"/>
                </a:solidFill>
              </a:rPr>
              <a:t>mvn</a:t>
            </a:r>
            <a:r>
              <a:rPr lang="da-DK" b="1" dirty="0">
                <a:solidFill>
                  <a:schemeClr val="tx1"/>
                </a:solidFill>
              </a:rPr>
              <a:t> </a:t>
            </a:r>
            <a:r>
              <a:rPr lang="da-DK" b="1" dirty="0" err="1">
                <a:solidFill>
                  <a:schemeClr val="tx1"/>
                </a:solidFill>
              </a:rPr>
              <a:t>install</a:t>
            </a:r>
            <a:r>
              <a:rPr lang="da-DK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5E1B3C-74A9-4E53-AA5E-3B663017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86" y="2976776"/>
            <a:ext cx="3695238" cy="20285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5ED2E01-A363-4818-AC2E-B65AD80BAB44}"/>
              </a:ext>
            </a:extLst>
          </p:cNvPr>
          <p:cNvSpPr/>
          <p:nvPr/>
        </p:nvSpPr>
        <p:spPr>
          <a:xfrm rot="5400000">
            <a:off x="2724616" y="2806261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81463-12C2-4FA0-8661-27577528B1EC}"/>
              </a:ext>
            </a:extLst>
          </p:cNvPr>
          <p:cNvSpPr/>
          <p:nvPr/>
        </p:nvSpPr>
        <p:spPr>
          <a:xfrm>
            <a:off x="6338977" y="2210350"/>
            <a:ext cx="5465732" cy="1787154"/>
          </a:xfrm>
          <a:prstGeom prst="rect">
            <a:avLst/>
          </a:prstGeom>
          <a:solidFill>
            <a:srgbClr val="ADE7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>
                <a:solidFill>
                  <a:schemeClr val="tx1"/>
                </a:solidFill>
              </a:rPr>
              <a:t>Copy</a:t>
            </a:r>
            <a:r>
              <a:rPr lang="da-DK" dirty="0">
                <a:solidFill>
                  <a:schemeClr val="tx1"/>
                </a:solidFill>
              </a:rPr>
              <a:t> URCap from URCap-folder to /programs/</a:t>
            </a:r>
          </a:p>
          <a:p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ur@ursim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:~/com.ur.urcap.sample.lightUp$ </a:t>
            </a:r>
            <a:r>
              <a:rPr lang="da-DK" b="1" dirty="0">
                <a:solidFill>
                  <a:schemeClr val="tx1"/>
                </a:solidFill>
              </a:rPr>
              <a:t>ls</a:t>
            </a:r>
          </a:p>
          <a:p>
            <a:r>
              <a:rPr lang="da-DK" dirty="0">
                <a:solidFill>
                  <a:schemeClr val="tx1"/>
                </a:solidFill>
              </a:rPr>
              <a:t>pom.xml   </a:t>
            </a:r>
            <a:r>
              <a:rPr lang="da-DK" dirty="0" err="1">
                <a:solidFill>
                  <a:schemeClr val="tx1"/>
                </a:solidFill>
              </a:rPr>
              <a:t>src</a:t>
            </a:r>
            <a:r>
              <a:rPr lang="da-DK" dirty="0">
                <a:solidFill>
                  <a:schemeClr val="tx1"/>
                </a:solidFill>
              </a:rPr>
              <a:t>   </a:t>
            </a:r>
            <a:r>
              <a:rPr lang="da-DK" b="1" dirty="0" err="1">
                <a:solidFill>
                  <a:srgbClr val="FF0000"/>
                </a:solidFill>
              </a:rPr>
              <a:t>target</a:t>
            </a:r>
            <a:endParaRPr lang="da-DK" b="1" dirty="0">
              <a:solidFill>
                <a:srgbClr val="FF0000"/>
              </a:solidFill>
            </a:endParaRPr>
          </a:p>
          <a:p>
            <a:r>
              <a:rPr lang="da-DK" dirty="0" err="1">
                <a:solidFill>
                  <a:schemeClr val="bg1">
                    <a:lumMod val="50000"/>
                  </a:schemeClr>
                </a:solidFill>
              </a:rPr>
              <a:t>ur@ursim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:~/com.ur.urcap.sample.lightUp/</a:t>
            </a:r>
            <a:r>
              <a:rPr lang="da-DK" b="1" dirty="0" err="1">
                <a:solidFill>
                  <a:schemeClr val="bg1">
                    <a:lumMod val="50000"/>
                  </a:schemeClr>
                </a:solidFill>
              </a:rPr>
              <a:t>target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$ </a:t>
            </a:r>
            <a:r>
              <a:rPr lang="da-DK" b="1" dirty="0">
                <a:solidFill>
                  <a:schemeClr val="tx1"/>
                </a:solidFill>
              </a:rPr>
              <a:t>ls</a:t>
            </a:r>
          </a:p>
          <a:p>
            <a:r>
              <a:rPr lang="da-DK" dirty="0">
                <a:solidFill>
                  <a:schemeClr val="tx1"/>
                </a:solidFill>
              </a:rPr>
              <a:t>lightUp-1.0-SNAPSHOT.jar   </a:t>
            </a:r>
            <a:r>
              <a:rPr lang="da-DK" b="1" dirty="0">
                <a:solidFill>
                  <a:srgbClr val="FF0000"/>
                </a:solidFill>
              </a:rPr>
              <a:t>lightUp-1.0-SNAPSHOT.urcap</a:t>
            </a:r>
          </a:p>
          <a:p>
            <a:r>
              <a:rPr lang="da-DK" dirty="0" err="1">
                <a:solidFill>
                  <a:schemeClr val="tx1"/>
                </a:solidFill>
              </a:rPr>
              <a:t>classes</a:t>
            </a:r>
            <a:r>
              <a:rPr lang="da-DK" dirty="0">
                <a:solidFill>
                  <a:schemeClr val="tx1"/>
                </a:solidFill>
              </a:rPr>
              <a:t>   </a:t>
            </a:r>
            <a:r>
              <a:rPr lang="da-DK" dirty="0" err="1">
                <a:solidFill>
                  <a:schemeClr val="tx1"/>
                </a:solidFill>
              </a:rPr>
              <a:t>generated-sources</a:t>
            </a:r>
            <a:r>
              <a:rPr lang="da-DK" dirty="0">
                <a:solidFill>
                  <a:schemeClr val="tx1"/>
                </a:solidFill>
              </a:rPr>
              <a:t>   …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D5881DE-30CB-4B2E-84BD-5D1ADBBC0F0B}"/>
              </a:ext>
            </a:extLst>
          </p:cNvPr>
          <p:cNvSpPr/>
          <p:nvPr/>
        </p:nvSpPr>
        <p:spPr>
          <a:xfrm rot="5400000">
            <a:off x="8715754" y="1862569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8BE18-A0BB-4643-9AFE-F89F658D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747" y="4598986"/>
            <a:ext cx="2876190" cy="1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4258D8-B7BB-4137-B36D-B0F1C52EA464}"/>
              </a:ext>
            </a:extLst>
          </p:cNvPr>
          <p:cNvSpPr/>
          <p:nvPr/>
        </p:nvSpPr>
        <p:spPr>
          <a:xfrm rot="5400000">
            <a:off x="8715754" y="4184387"/>
            <a:ext cx="712177" cy="2047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5BF91D-1A0E-4C96-9FD8-6C425BAC90A7}"/>
              </a:ext>
            </a:extLst>
          </p:cNvPr>
          <p:cNvSpPr txBox="1"/>
          <p:nvPr/>
        </p:nvSpPr>
        <p:spPr>
          <a:xfrm>
            <a:off x="1509487" y="5347979"/>
            <a:ext cx="3347209" cy="143871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da-DK" sz="1400" dirty="0">
                <a:latin typeface="+mn-lt"/>
                <a:cs typeface="Tahoma"/>
              </a:rPr>
              <a:t>Deployment </a:t>
            </a:r>
            <a:r>
              <a:rPr lang="da-DK" sz="1400" dirty="0" err="1">
                <a:latin typeface="+mn-lt"/>
                <a:cs typeface="Tahoma"/>
              </a:rPr>
              <a:t>methods</a:t>
            </a:r>
            <a:r>
              <a:rPr lang="da-DK" sz="1400" dirty="0">
                <a:latin typeface="+mn-lt"/>
                <a:cs typeface="Tahoma"/>
              </a:rPr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1400" dirty="0">
                <a:latin typeface="+mn-lt"/>
                <a:cs typeface="Tahoma"/>
              </a:rPr>
              <a:t>Manual </a:t>
            </a:r>
            <a:r>
              <a:rPr lang="da-DK" sz="1400" dirty="0" err="1">
                <a:latin typeface="+mn-lt"/>
                <a:cs typeface="Tahoma"/>
              </a:rPr>
              <a:t>deployment</a:t>
            </a:r>
            <a:endParaRPr lang="da-DK" sz="1400" dirty="0">
              <a:latin typeface="+mn-lt"/>
              <a:cs typeface="Tahoma"/>
            </a:endParaRPr>
          </a:p>
          <a:p>
            <a:pPr marL="342900" indent="-342900">
              <a:buFont typeface="+mj-lt"/>
              <a:buAutoNum type="arabicPeriod"/>
            </a:pPr>
            <a:r>
              <a:rPr lang="da-DK" sz="1400" dirty="0" err="1">
                <a:cs typeface="Tahoma"/>
              </a:rPr>
              <a:t>Deploy</a:t>
            </a:r>
            <a:r>
              <a:rPr lang="da-DK" sz="1400" dirty="0">
                <a:cs typeface="Tahoma"/>
              </a:rPr>
              <a:t> to robot over Ethernet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1400" dirty="0" err="1">
                <a:latin typeface="+mn-lt"/>
                <a:cs typeface="Tahoma"/>
              </a:rPr>
              <a:t>Deploy</a:t>
            </a:r>
            <a:r>
              <a:rPr lang="da-DK" sz="1400" dirty="0">
                <a:latin typeface="+mn-lt"/>
                <a:cs typeface="Tahoma"/>
              </a:rPr>
              <a:t> in </a:t>
            </a:r>
            <a:r>
              <a:rPr lang="da-DK" sz="1400" dirty="0" err="1">
                <a:latin typeface="+mn-lt"/>
                <a:cs typeface="Tahoma"/>
              </a:rPr>
              <a:t>URSim</a:t>
            </a:r>
            <a:r>
              <a:rPr lang="da-DK" sz="1400" dirty="0">
                <a:latin typeface="+mn-lt"/>
                <a:cs typeface="Tahoma"/>
              </a:rPr>
              <a:t> (</a:t>
            </a:r>
            <a:r>
              <a:rPr lang="da-DK" sz="1400" dirty="0" err="1">
                <a:latin typeface="+mn-lt"/>
                <a:cs typeface="Tahoma"/>
              </a:rPr>
              <a:t>e.g</a:t>
            </a:r>
            <a:r>
              <a:rPr lang="da-DK" sz="1400" dirty="0">
                <a:latin typeface="+mn-lt"/>
                <a:cs typeface="Tahoma"/>
              </a:rPr>
              <a:t>. Starter Pa</a:t>
            </a:r>
            <a:r>
              <a:rPr lang="da-DK" sz="1400" dirty="0">
                <a:cs typeface="Tahoma"/>
              </a:rPr>
              <a:t>ckage)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1400" dirty="0" err="1">
                <a:latin typeface="+mn-lt"/>
                <a:cs typeface="Tahoma"/>
              </a:rPr>
              <a:t>Deploy</a:t>
            </a:r>
            <a:r>
              <a:rPr lang="da-DK" sz="1400" dirty="0">
                <a:latin typeface="+mn-lt"/>
                <a:cs typeface="Tahoma"/>
              </a:rPr>
              <a:t> to </a:t>
            </a:r>
            <a:r>
              <a:rPr lang="da-DK" sz="1400" dirty="0" err="1">
                <a:cs typeface="Tahoma"/>
              </a:rPr>
              <a:t>other</a:t>
            </a:r>
            <a:r>
              <a:rPr lang="da-DK" sz="1400" dirty="0">
                <a:cs typeface="Tahoma"/>
              </a:rPr>
              <a:t> </a:t>
            </a:r>
            <a:r>
              <a:rPr lang="da-DK" sz="1400" dirty="0" err="1">
                <a:cs typeface="Tahoma"/>
              </a:rPr>
              <a:t>URSim</a:t>
            </a:r>
            <a:r>
              <a:rPr lang="da-DK" sz="1400" dirty="0">
                <a:cs typeface="Tahoma"/>
              </a:rPr>
              <a:t> VM</a:t>
            </a:r>
          </a:p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(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Explained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in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tutorial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and forum)</a:t>
            </a:r>
            <a:endParaRPr lang="en-US" sz="1400" dirty="0">
              <a:solidFill>
                <a:schemeClr val="bg1">
                  <a:lumMod val="50000"/>
                </a:schemeClr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341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2474-5879-438A-BA17-2CD914A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URCap is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deployed</a:t>
            </a:r>
            <a:r>
              <a:rPr lang="da-DK" dirty="0"/>
              <a:t> and </a:t>
            </a:r>
            <a:r>
              <a:rPr lang="da-DK" dirty="0" err="1"/>
              <a:t>working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548F1-591E-48A1-AB9A-F086BC2157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2D9DA-76ED-4AB1-AB0D-F48F5EDC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8" y="2737547"/>
            <a:ext cx="5200000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F9CB5F-C30D-4A56-B4B5-6E7FDF01CFC3}"/>
              </a:ext>
            </a:extLst>
          </p:cNvPr>
          <p:cNvSpPr txBox="1"/>
          <p:nvPr/>
        </p:nvSpPr>
        <p:spPr>
          <a:xfrm>
            <a:off x="6347049" y="2838938"/>
            <a:ext cx="4848837" cy="2321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b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</a:b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Script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code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output to program: </a:t>
            </a:r>
          </a:p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       #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begin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: URCap Program Node</a:t>
            </a:r>
          </a:p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       #   Source: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lightUp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, 1.0.0.SNAPSHOT, URCaps R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us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Inc.</a:t>
            </a:r>
          </a:p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       #   Type: Light Up</a:t>
            </a:r>
          </a:p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       $ 4 "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LightUp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: DO6 t=1.5"</a:t>
            </a:r>
          </a:p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      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set_digital_out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(6, True)</a:t>
            </a:r>
          </a:p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      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sleep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(1.5)</a:t>
            </a:r>
          </a:p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      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cs typeface="Tahoma"/>
              </a:rPr>
              <a:t>set_digital_out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(6, False)</a:t>
            </a:r>
          </a:p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          # end: URCap Program Node</a:t>
            </a:r>
          </a:p>
        </p:txBody>
      </p:sp>
    </p:spTree>
    <p:extLst>
      <p:ext uri="{BB962C8B-B14F-4D97-AF65-F5344CB8AC3E}">
        <p14:creationId xmlns:p14="http://schemas.microsoft.com/office/powerpoint/2010/main" val="130402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AD18-136F-4236-98C2-75EA6002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40" y="761433"/>
            <a:ext cx="11635696" cy="540593"/>
          </a:xfrm>
        </p:spPr>
        <p:txBody>
          <a:bodyPr>
            <a:normAutofit/>
          </a:bodyPr>
          <a:lstStyle/>
          <a:p>
            <a:r>
              <a:rPr lang="en-US" sz="3200" dirty="0"/>
              <a:t>Running sequence of </a:t>
            </a:r>
            <a:r>
              <a:rPr lang="en-US" sz="3200" dirty="0" err="1"/>
              <a:t>URCap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71F95-A717-40BC-8C37-D9BB5F5BA6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8D07FA-1B30-492C-AC20-F6BBE4EE17F3}"/>
              </a:ext>
            </a:extLst>
          </p:cNvPr>
          <p:cNvSpPr/>
          <p:nvPr/>
        </p:nvSpPr>
        <p:spPr>
          <a:xfrm>
            <a:off x="715618" y="3729555"/>
            <a:ext cx="2949596" cy="1311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Service / </a:t>
            </a:r>
            <a:r>
              <a:rPr lang="en-US" sz="1400" dirty="0" err="1"/>
              <a:t>getHTML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Service / </a:t>
            </a:r>
            <a:r>
              <a:rPr lang="en-US" sz="1400" dirty="0" err="1"/>
              <a:t>getID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Service /</a:t>
            </a:r>
            <a:r>
              <a:rPr lang="en-US" sz="1400" dirty="0" err="1"/>
              <a:t>getTitle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530-3317-4661-AF9E-6974CAAB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8" y="1645524"/>
            <a:ext cx="3388808" cy="1846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4273D-8AF2-424D-AA17-046406FD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84" y="1542989"/>
            <a:ext cx="3388808" cy="206112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83422A-15B1-4B4E-9CA0-234A354F4AC9}"/>
              </a:ext>
            </a:extLst>
          </p:cNvPr>
          <p:cNvSpPr/>
          <p:nvPr/>
        </p:nvSpPr>
        <p:spPr>
          <a:xfrm>
            <a:off x="4546784" y="3729555"/>
            <a:ext cx="3458382" cy="1311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Service / create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Contribution / class constructor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Contribution / is </a:t>
            </a:r>
            <a:r>
              <a:rPr lang="en-US" sz="1400" dirty="0" err="1"/>
              <a:t>definied</a:t>
            </a:r>
            <a:r>
              <a:rPr lang="en-US" sz="1400" dirty="0"/>
              <a:t>, NO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Contribution / </a:t>
            </a:r>
            <a:r>
              <a:rPr lang="en-US" sz="1400" dirty="0" err="1"/>
              <a:t>getTitle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4591A-B203-40EB-9887-9B99A09A4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636" y="1542989"/>
            <a:ext cx="3388808" cy="205188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BDCF4A-A1A3-4DED-947D-48835F4E1D02}"/>
              </a:ext>
            </a:extLst>
          </p:cNvPr>
          <p:cNvSpPr/>
          <p:nvPr/>
        </p:nvSpPr>
        <p:spPr>
          <a:xfrm>
            <a:off x="8458636" y="3729555"/>
            <a:ext cx="3458382" cy="17270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Contribution / </a:t>
            </a:r>
            <a:r>
              <a:rPr lang="en-US" sz="1400" dirty="0" err="1"/>
              <a:t>OpenView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Contribution /  </a:t>
            </a:r>
            <a:r>
              <a:rPr lang="en-US" sz="1400" dirty="0" err="1"/>
              <a:t>outputID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Contribution / </a:t>
            </a:r>
            <a:r>
              <a:rPr lang="en-US" sz="1400" dirty="0" err="1"/>
              <a:t>durationID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Contribution / is </a:t>
            </a:r>
            <a:r>
              <a:rPr lang="en-US" sz="1400" dirty="0" err="1"/>
              <a:t>definied</a:t>
            </a:r>
            <a:r>
              <a:rPr lang="en-US" sz="1400" dirty="0"/>
              <a:t>, YES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Node Contribution / generate Script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D19306-9041-42FE-9BB2-75AE4660C51E}"/>
              </a:ext>
            </a:extLst>
          </p:cNvPr>
          <p:cNvSpPr/>
          <p:nvPr/>
        </p:nvSpPr>
        <p:spPr>
          <a:xfrm>
            <a:off x="1717145" y="5763983"/>
            <a:ext cx="526774" cy="5168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8230EA-3957-451E-B3F7-C25C40F91104}"/>
              </a:ext>
            </a:extLst>
          </p:cNvPr>
          <p:cNvSpPr/>
          <p:nvPr/>
        </p:nvSpPr>
        <p:spPr>
          <a:xfrm>
            <a:off x="5768493" y="5763983"/>
            <a:ext cx="526774" cy="5168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1696E3-749D-46AF-8BE2-E3894FF17D56}"/>
              </a:ext>
            </a:extLst>
          </p:cNvPr>
          <p:cNvSpPr/>
          <p:nvPr/>
        </p:nvSpPr>
        <p:spPr>
          <a:xfrm>
            <a:off x="10001276" y="5763984"/>
            <a:ext cx="526774" cy="51683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778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653BE-7326-4BCC-92A3-5EC7A6F4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9" y="1771000"/>
            <a:ext cx="11235261" cy="4467875"/>
          </a:xfrm>
        </p:spPr>
        <p:txBody>
          <a:bodyPr>
            <a:normAutofit fontScale="92500" lnSpcReduction="20000"/>
          </a:bodyPr>
          <a:lstStyle/>
          <a:p>
            <a:r>
              <a:rPr lang="da-DK" sz="3500" b="1" dirty="0" err="1"/>
              <a:t>Welcome</a:t>
            </a:r>
            <a:r>
              <a:rPr lang="da-DK" sz="3500" b="1" dirty="0"/>
              <a:t> to Universal Robots+</a:t>
            </a:r>
          </a:p>
          <a:p>
            <a:r>
              <a:rPr lang="da-DK" sz="3500" b="1" dirty="0"/>
              <a:t>Download URCaps SDK</a:t>
            </a:r>
          </a:p>
          <a:p>
            <a:r>
              <a:rPr lang="da-DK" sz="3500" b="1" dirty="0"/>
              <a:t>URCaps Starter Package</a:t>
            </a:r>
          </a:p>
          <a:p>
            <a:r>
              <a:rPr lang="da-DK" sz="3500" b="1" dirty="0"/>
              <a:t>URCaps plugins samples</a:t>
            </a:r>
          </a:p>
          <a:p>
            <a:r>
              <a:rPr lang="en-US" dirty="0"/>
              <a:t>External force-torque sensor implementation</a:t>
            </a:r>
          </a:p>
          <a:p>
            <a:r>
              <a:rPr lang="da-DK" sz="3500" dirty="0"/>
              <a:t>C</a:t>
            </a:r>
            <a:r>
              <a:rPr lang="en-US" sz="3500" dirty="0" err="1"/>
              <a:t>ommunication</a:t>
            </a:r>
            <a:r>
              <a:rPr lang="en-US" sz="3500" dirty="0"/>
              <a:t> interfaces</a:t>
            </a:r>
          </a:p>
          <a:p>
            <a:r>
              <a:rPr lang="da-DK" sz="3500" dirty="0" err="1"/>
              <a:t>Electrical</a:t>
            </a:r>
            <a:r>
              <a:rPr lang="da-DK" sz="3500" dirty="0"/>
              <a:t> interfaces</a:t>
            </a:r>
          </a:p>
          <a:p>
            <a:r>
              <a:rPr lang="da-DK" sz="3500" dirty="0" err="1"/>
              <a:t>Mechanical</a:t>
            </a:r>
            <a:r>
              <a:rPr lang="da-DK" sz="3500" dirty="0"/>
              <a:t> interfaces</a:t>
            </a:r>
          </a:p>
          <a:p>
            <a:r>
              <a:rPr lang="da-DK" sz="3500" dirty="0"/>
              <a:t>Good practice: …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21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Todays</a:t>
            </a:r>
            <a:r>
              <a:rPr lang="da-DK" dirty="0"/>
              <a:t>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653BE-7326-4BCC-92A3-5EC7A6F4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9" y="1771000"/>
            <a:ext cx="11235261" cy="16948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3500" dirty="0" err="1"/>
              <a:t>Develop</a:t>
            </a:r>
            <a:r>
              <a:rPr lang="da-DK" sz="3500" dirty="0"/>
              <a:t> a URCap </a:t>
            </a:r>
            <a:r>
              <a:rPr lang="da-DK" sz="3500" dirty="0" err="1"/>
              <a:t>which</a:t>
            </a:r>
            <a:r>
              <a:rPr lang="da-DK" sz="3500" dirty="0"/>
              <a:t> </a:t>
            </a:r>
            <a:r>
              <a:rPr lang="da-DK" sz="3500" dirty="0" err="1"/>
              <a:t>functionality</a:t>
            </a:r>
            <a:r>
              <a:rPr lang="da-DK" sz="3500" dirty="0"/>
              <a:t> </a:t>
            </a:r>
            <a:r>
              <a:rPr lang="da-DK" sz="3500" dirty="0" err="1"/>
              <a:t>you</a:t>
            </a:r>
            <a:r>
              <a:rPr lang="da-DK" sz="3500" dirty="0"/>
              <a:t> </a:t>
            </a:r>
            <a:r>
              <a:rPr lang="da-DK" sz="3500" dirty="0" err="1"/>
              <a:t>define</a:t>
            </a:r>
            <a:r>
              <a:rPr lang="da-DK" sz="3500" dirty="0"/>
              <a:t> </a:t>
            </a:r>
            <a:r>
              <a:rPr lang="da-DK" sz="3500" dirty="0" err="1"/>
              <a:t>yourself</a:t>
            </a:r>
            <a:r>
              <a:rPr lang="da-DK" sz="3500" dirty="0"/>
              <a:t>.</a:t>
            </a:r>
            <a:br>
              <a:rPr lang="da-DK" sz="3500" dirty="0"/>
            </a:br>
            <a:r>
              <a:rPr lang="da-DK" sz="3500" dirty="0" err="1"/>
              <a:t>E.g</a:t>
            </a:r>
            <a:r>
              <a:rPr lang="da-DK" sz="3500" dirty="0"/>
              <a:t>. a new sample for the Development Forum, or a </a:t>
            </a:r>
            <a:r>
              <a:rPr lang="da-DK" sz="3500" dirty="0" err="1"/>
              <a:t>tool</a:t>
            </a:r>
            <a:r>
              <a:rPr lang="da-DK" sz="3500" dirty="0"/>
              <a:t> to </a:t>
            </a:r>
            <a:r>
              <a:rPr lang="da-DK" sz="3500" dirty="0" err="1"/>
              <a:t>help</a:t>
            </a:r>
            <a:r>
              <a:rPr lang="da-DK" sz="3500" dirty="0"/>
              <a:t> </a:t>
            </a:r>
            <a:r>
              <a:rPr lang="da-DK" sz="3500" dirty="0" err="1"/>
              <a:t>your</a:t>
            </a:r>
            <a:r>
              <a:rPr lang="da-DK" sz="3500" dirty="0"/>
              <a:t> </a:t>
            </a:r>
            <a:r>
              <a:rPr lang="da-DK" sz="3500" dirty="0" err="1"/>
              <a:t>daily</a:t>
            </a:r>
            <a:r>
              <a:rPr lang="da-DK" sz="3500" dirty="0"/>
              <a:t> </a:t>
            </a:r>
            <a:r>
              <a:rPr lang="da-DK" sz="3500" dirty="0" err="1"/>
              <a:t>work</a:t>
            </a:r>
            <a:r>
              <a:rPr lang="da-DK" sz="35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B34C07-B393-4713-BCBC-FD6E071414C7}"/>
              </a:ext>
            </a:extLst>
          </p:cNvPr>
          <p:cNvSpPr txBox="1">
            <a:spLocks/>
          </p:cNvSpPr>
          <p:nvPr/>
        </p:nvSpPr>
        <p:spPr>
          <a:xfrm>
            <a:off x="423340" y="3465871"/>
            <a:ext cx="11635696" cy="84743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Todays</a:t>
            </a:r>
            <a:r>
              <a:rPr kumimoji="0" lang="da-DK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da-DK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objective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EF0332-3E2B-4390-A878-745C029A6720}"/>
              </a:ext>
            </a:extLst>
          </p:cNvPr>
          <p:cNvSpPr txBox="1">
            <a:spLocks/>
          </p:cNvSpPr>
          <p:nvPr/>
        </p:nvSpPr>
        <p:spPr>
          <a:xfrm>
            <a:off x="423339" y="4475438"/>
            <a:ext cx="11235261" cy="1694871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a-DK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Gain</a:t>
            </a:r>
            <a:r>
              <a:rPr kumimoji="0" lang="da-DK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a-DK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hands-on</a:t>
            </a:r>
            <a:r>
              <a:rPr kumimoji="0" lang="da-DK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a-DK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experience</a:t>
            </a:r>
            <a:r>
              <a:rPr kumimoji="0" lang="da-DK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</a:t>
            </a:r>
            <a:r>
              <a:rPr kumimoji="0" lang="da-DK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development</a:t>
            </a:r>
            <a:r>
              <a:rPr kumimoji="0" lang="da-DK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URCaps,</a:t>
            </a:r>
            <a:br>
              <a:rPr kumimoji="0" lang="da-DK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da-DK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</a:t>
            </a:r>
            <a:r>
              <a:rPr kumimoji="0" lang="da-DK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better</a:t>
            </a:r>
            <a:r>
              <a:rPr kumimoji="0" lang="da-DK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understand and support </a:t>
            </a:r>
            <a:r>
              <a:rPr kumimoji="0" lang="da-DK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</a:t>
            </a:r>
            <a:r>
              <a:rPr kumimoji="0" lang="da-DK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Developers.</a:t>
            </a:r>
          </a:p>
        </p:txBody>
      </p:sp>
    </p:spTree>
    <p:extLst>
      <p:ext uri="{BB962C8B-B14F-4D97-AF65-F5344CB8AC3E}">
        <p14:creationId xmlns:p14="http://schemas.microsoft.com/office/powerpoint/2010/main" val="418172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Development bootcamp!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5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 for </a:t>
            </a:r>
            <a:r>
              <a:rPr lang="da-DK" dirty="0" err="1"/>
              <a:t>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653BE-7326-4BCC-92A3-5EC7A6F4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9" y="1771000"/>
            <a:ext cx="11235261" cy="4467875"/>
          </a:xfrm>
        </p:spPr>
        <p:txBody>
          <a:bodyPr>
            <a:normAutofit/>
          </a:bodyPr>
          <a:lstStyle/>
          <a:p>
            <a:r>
              <a:rPr lang="da-DK" sz="3500" dirty="0" err="1"/>
              <a:t>Todays</a:t>
            </a:r>
            <a:r>
              <a:rPr lang="da-DK" sz="3500" dirty="0"/>
              <a:t> task and </a:t>
            </a:r>
            <a:r>
              <a:rPr lang="da-DK" sz="3500" dirty="0" err="1"/>
              <a:t>objective</a:t>
            </a:r>
            <a:endParaRPr lang="da-DK" sz="3500" dirty="0"/>
          </a:p>
          <a:p>
            <a:r>
              <a:rPr lang="da-DK" sz="3500" dirty="0" err="1"/>
              <a:t>Introduction</a:t>
            </a:r>
            <a:r>
              <a:rPr lang="da-DK" sz="3500" dirty="0"/>
              <a:t> to the URCaps SDK</a:t>
            </a:r>
          </a:p>
          <a:p>
            <a:r>
              <a:rPr lang="da-DK" sz="3500" dirty="0" err="1"/>
              <a:t>Develop</a:t>
            </a:r>
            <a:r>
              <a:rPr lang="da-DK" sz="3500" dirty="0"/>
              <a:t> a URCap</a:t>
            </a:r>
          </a:p>
          <a:p>
            <a:r>
              <a:rPr lang="da-DK" sz="3500" dirty="0"/>
              <a:t>Sum 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0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Todays</a:t>
            </a:r>
            <a:r>
              <a:rPr lang="da-DK" dirty="0"/>
              <a:t>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653BE-7326-4BCC-92A3-5EC7A6F4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9" y="1771000"/>
            <a:ext cx="11235261" cy="16948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3500" dirty="0" err="1"/>
              <a:t>Develop</a:t>
            </a:r>
            <a:r>
              <a:rPr lang="da-DK" sz="3500" dirty="0"/>
              <a:t> a URCap </a:t>
            </a:r>
            <a:r>
              <a:rPr lang="da-DK" sz="3500" dirty="0" err="1"/>
              <a:t>which</a:t>
            </a:r>
            <a:r>
              <a:rPr lang="da-DK" sz="3500" dirty="0"/>
              <a:t> </a:t>
            </a:r>
            <a:r>
              <a:rPr lang="da-DK" sz="3500" dirty="0" err="1"/>
              <a:t>functionality</a:t>
            </a:r>
            <a:r>
              <a:rPr lang="da-DK" sz="3500" dirty="0"/>
              <a:t> </a:t>
            </a:r>
            <a:r>
              <a:rPr lang="da-DK" sz="3500" dirty="0" err="1"/>
              <a:t>you</a:t>
            </a:r>
            <a:r>
              <a:rPr lang="da-DK" sz="3500" dirty="0"/>
              <a:t> </a:t>
            </a:r>
            <a:r>
              <a:rPr lang="da-DK" sz="3500" dirty="0" err="1"/>
              <a:t>define</a:t>
            </a:r>
            <a:r>
              <a:rPr lang="da-DK" sz="3500" dirty="0"/>
              <a:t> </a:t>
            </a:r>
            <a:r>
              <a:rPr lang="da-DK" sz="3500" dirty="0" err="1"/>
              <a:t>yourself</a:t>
            </a:r>
            <a:r>
              <a:rPr lang="da-DK" sz="3500" dirty="0"/>
              <a:t>.</a:t>
            </a:r>
            <a:br>
              <a:rPr lang="da-DK" sz="3500" dirty="0"/>
            </a:br>
            <a:r>
              <a:rPr lang="da-DK" sz="3500" dirty="0" err="1"/>
              <a:t>E.g</a:t>
            </a:r>
            <a:r>
              <a:rPr lang="da-DK" sz="3500" dirty="0"/>
              <a:t>. a new sample for the Development Forum, or a </a:t>
            </a:r>
            <a:r>
              <a:rPr lang="da-DK" sz="3500" dirty="0" err="1"/>
              <a:t>tool</a:t>
            </a:r>
            <a:r>
              <a:rPr lang="da-DK" sz="3500" dirty="0"/>
              <a:t> to </a:t>
            </a:r>
            <a:r>
              <a:rPr lang="da-DK" sz="3500" dirty="0" err="1"/>
              <a:t>help</a:t>
            </a:r>
            <a:r>
              <a:rPr lang="da-DK" sz="3500" dirty="0"/>
              <a:t> </a:t>
            </a:r>
            <a:r>
              <a:rPr lang="da-DK" sz="3500" dirty="0" err="1"/>
              <a:t>your</a:t>
            </a:r>
            <a:r>
              <a:rPr lang="da-DK" sz="3500" dirty="0"/>
              <a:t> </a:t>
            </a:r>
            <a:r>
              <a:rPr lang="da-DK" sz="3500" dirty="0" err="1"/>
              <a:t>daily</a:t>
            </a:r>
            <a:r>
              <a:rPr lang="da-DK" sz="3500" dirty="0"/>
              <a:t> </a:t>
            </a:r>
            <a:r>
              <a:rPr lang="da-DK" sz="3500" dirty="0" err="1"/>
              <a:t>work</a:t>
            </a:r>
            <a:r>
              <a:rPr lang="da-DK" sz="35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B34C07-B393-4713-BCBC-FD6E071414C7}"/>
              </a:ext>
            </a:extLst>
          </p:cNvPr>
          <p:cNvSpPr txBox="1">
            <a:spLocks/>
          </p:cNvSpPr>
          <p:nvPr/>
        </p:nvSpPr>
        <p:spPr>
          <a:xfrm>
            <a:off x="423340" y="3465871"/>
            <a:ext cx="11635696" cy="84743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/>
              <a:t>Todays</a:t>
            </a:r>
            <a:r>
              <a:rPr lang="da-DK" dirty="0"/>
              <a:t> </a:t>
            </a:r>
            <a:r>
              <a:rPr lang="da-DK" dirty="0" err="1"/>
              <a:t>objective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EF0332-3E2B-4390-A878-745C029A6720}"/>
              </a:ext>
            </a:extLst>
          </p:cNvPr>
          <p:cNvSpPr txBox="1">
            <a:spLocks/>
          </p:cNvSpPr>
          <p:nvPr/>
        </p:nvSpPr>
        <p:spPr>
          <a:xfrm>
            <a:off x="423339" y="4475438"/>
            <a:ext cx="11235261" cy="1694871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a-DK" sz="3500" dirty="0" err="1"/>
              <a:t>Gain</a:t>
            </a:r>
            <a:r>
              <a:rPr lang="da-DK" sz="3500" dirty="0"/>
              <a:t> </a:t>
            </a:r>
            <a:r>
              <a:rPr lang="da-DK" sz="3500" dirty="0" err="1"/>
              <a:t>hands-on</a:t>
            </a:r>
            <a:r>
              <a:rPr lang="da-DK" sz="3500" dirty="0"/>
              <a:t> </a:t>
            </a:r>
            <a:r>
              <a:rPr lang="da-DK" sz="3500" dirty="0" err="1"/>
              <a:t>experience</a:t>
            </a:r>
            <a:r>
              <a:rPr lang="da-DK" sz="3500" dirty="0"/>
              <a:t> with </a:t>
            </a:r>
            <a:r>
              <a:rPr lang="da-DK" sz="3500" dirty="0" err="1"/>
              <a:t>development</a:t>
            </a:r>
            <a:r>
              <a:rPr lang="da-DK" sz="3500" dirty="0"/>
              <a:t> of URCaps,</a:t>
            </a:r>
            <a:br>
              <a:rPr lang="da-DK" sz="3500" dirty="0"/>
            </a:br>
            <a:r>
              <a:rPr lang="da-DK" sz="3500" dirty="0"/>
              <a:t>to </a:t>
            </a:r>
            <a:r>
              <a:rPr lang="da-DK" sz="3500" dirty="0" err="1"/>
              <a:t>better</a:t>
            </a:r>
            <a:r>
              <a:rPr lang="da-DK" sz="3500" dirty="0"/>
              <a:t> understand and support </a:t>
            </a:r>
            <a:r>
              <a:rPr lang="da-DK" sz="3500" dirty="0" err="1"/>
              <a:t>our</a:t>
            </a:r>
            <a:r>
              <a:rPr lang="da-DK" sz="3500" dirty="0"/>
              <a:t> Developers.</a:t>
            </a:r>
          </a:p>
        </p:txBody>
      </p:sp>
    </p:spTree>
    <p:extLst>
      <p:ext uri="{BB962C8B-B14F-4D97-AF65-F5344CB8AC3E}">
        <p14:creationId xmlns:p14="http://schemas.microsoft.com/office/powerpoint/2010/main" val="120509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URCaps SDK – in short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653BE-7326-4BCC-92A3-5EC7A6F4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9" y="1771000"/>
            <a:ext cx="11235261" cy="4467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3500" dirty="0"/>
              <a:t>A Java </a:t>
            </a:r>
            <a:r>
              <a:rPr lang="da-DK" sz="3500" dirty="0" err="1"/>
              <a:t>based</a:t>
            </a:r>
            <a:r>
              <a:rPr lang="da-DK" sz="3500" dirty="0"/>
              <a:t> API (</a:t>
            </a:r>
            <a:r>
              <a:rPr lang="da-DK" sz="3500" dirty="0" err="1"/>
              <a:t>application</a:t>
            </a:r>
            <a:r>
              <a:rPr lang="da-DK" sz="3500" dirty="0"/>
              <a:t> </a:t>
            </a:r>
            <a:r>
              <a:rPr lang="da-DK" sz="3500" dirty="0" err="1"/>
              <a:t>programming</a:t>
            </a:r>
            <a:r>
              <a:rPr lang="da-DK" sz="3500" dirty="0"/>
              <a:t> interface), </a:t>
            </a:r>
            <a:r>
              <a:rPr lang="da-DK" sz="3500" dirty="0" err="1"/>
              <a:t>that</a:t>
            </a:r>
            <a:r>
              <a:rPr lang="da-DK" sz="3500" dirty="0"/>
              <a:t> enables </a:t>
            </a:r>
            <a:r>
              <a:rPr lang="da-DK" sz="3500" dirty="0" err="1"/>
              <a:t>you</a:t>
            </a:r>
            <a:r>
              <a:rPr lang="da-DK" sz="3500" dirty="0"/>
              <a:t> to </a:t>
            </a:r>
            <a:r>
              <a:rPr lang="da-DK" sz="3500" dirty="0" err="1"/>
              <a:t>contribute</a:t>
            </a:r>
            <a:r>
              <a:rPr lang="da-DK" sz="3500" dirty="0"/>
              <a:t> </a:t>
            </a:r>
            <a:r>
              <a:rPr lang="da-DK" sz="3500" dirty="0" err="1"/>
              <a:t>custom</a:t>
            </a:r>
            <a:r>
              <a:rPr lang="da-DK" sz="3500" dirty="0"/>
              <a:t> </a:t>
            </a:r>
            <a:r>
              <a:rPr lang="da-DK" sz="3500" dirty="0" err="1"/>
              <a:t>functionality</a:t>
            </a:r>
            <a:r>
              <a:rPr lang="da-DK" sz="3500" dirty="0"/>
              <a:t> to PolyScope.</a:t>
            </a:r>
          </a:p>
          <a:p>
            <a:endParaRPr lang="da-DK" sz="3500" dirty="0"/>
          </a:p>
          <a:p>
            <a:r>
              <a:rPr lang="da-DK" sz="3500" dirty="0" err="1"/>
              <a:t>Contribute</a:t>
            </a:r>
            <a:r>
              <a:rPr lang="da-DK" sz="3500" dirty="0"/>
              <a:t> </a:t>
            </a:r>
            <a:r>
              <a:rPr lang="da-DK" sz="3500" dirty="0" err="1"/>
              <a:t>custom</a:t>
            </a:r>
            <a:r>
              <a:rPr lang="da-DK" sz="3500" dirty="0"/>
              <a:t> Installation nodes</a:t>
            </a:r>
          </a:p>
          <a:p>
            <a:r>
              <a:rPr lang="da-DK" sz="3500" dirty="0" err="1"/>
              <a:t>Contribute</a:t>
            </a:r>
            <a:r>
              <a:rPr lang="da-DK" sz="3500" dirty="0"/>
              <a:t> </a:t>
            </a:r>
            <a:r>
              <a:rPr lang="da-DK" sz="3500" dirty="0" err="1"/>
              <a:t>custom</a:t>
            </a:r>
            <a:r>
              <a:rPr lang="da-DK" sz="3500" dirty="0"/>
              <a:t> Program Nodes</a:t>
            </a:r>
          </a:p>
          <a:p>
            <a:r>
              <a:rPr lang="da-DK" sz="3500" dirty="0" err="1"/>
              <a:t>Contribute</a:t>
            </a:r>
            <a:r>
              <a:rPr lang="da-DK" sz="3500" dirty="0"/>
              <a:t> </a:t>
            </a:r>
            <a:r>
              <a:rPr lang="da-DK" sz="3500" dirty="0" err="1"/>
              <a:t>custom</a:t>
            </a:r>
            <a:r>
              <a:rPr lang="da-DK" sz="3500" dirty="0"/>
              <a:t> Program Templates (</a:t>
            </a:r>
            <a:r>
              <a:rPr lang="da-DK" sz="3500" dirty="0" err="1"/>
              <a:t>tree</a:t>
            </a:r>
            <a:r>
              <a:rPr lang="da-DK" sz="3500" dirty="0"/>
              <a:t> of nodes)</a:t>
            </a:r>
          </a:p>
          <a:p>
            <a:r>
              <a:rPr lang="da-DK" sz="3500" dirty="0" err="1"/>
              <a:t>Contribute</a:t>
            </a:r>
            <a:r>
              <a:rPr lang="da-DK" sz="3500" dirty="0"/>
              <a:t> </a:t>
            </a:r>
            <a:r>
              <a:rPr lang="da-DK" sz="3500" dirty="0" err="1"/>
              <a:t>daemon</a:t>
            </a:r>
            <a:r>
              <a:rPr lang="da-DK" sz="3500" dirty="0"/>
              <a:t> </a:t>
            </a:r>
            <a:r>
              <a:rPr lang="da-DK" sz="3500" dirty="0" err="1"/>
              <a:t>processes</a:t>
            </a:r>
            <a:endParaRPr lang="da-DK" sz="3500" dirty="0"/>
          </a:p>
          <a:p>
            <a:r>
              <a:rPr lang="da-DK" sz="3500" dirty="0" err="1"/>
              <a:t>Contribute</a:t>
            </a:r>
            <a:r>
              <a:rPr lang="da-DK" sz="3500" dirty="0"/>
              <a:t> script </a:t>
            </a:r>
            <a:r>
              <a:rPr lang="da-DK" sz="3500" dirty="0" err="1"/>
              <a:t>functions</a:t>
            </a:r>
            <a:r>
              <a:rPr lang="da-DK" sz="3500" dirty="0"/>
              <a:t>, to the Expression Editor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9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URCaps SDK – </a:t>
            </a:r>
            <a:r>
              <a:rPr lang="da-DK" dirty="0" err="1"/>
              <a:t>what’s</a:t>
            </a:r>
            <a:r>
              <a:rPr lang="da-DK" dirty="0"/>
              <a:t> in the </a:t>
            </a:r>
            <a:r>
              <a:rPr lang="da-DK" dirty="0" err="1"/>
              <a:t>box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653BE-7326-4BCC-92A3-5EC7A6F4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9" y="1771000"/>
            <a:ext cx="11235261" cy="44678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a-DK" sz="3500" dirty="0" err="1"/>
              <a:t>artifacts</a:t>
            </a:r>
            <a:endParaRPr lang="da-DK" sz="3500" dirty="0"/>
          </a:p>
          <a:p>
            <a:pPr marL="0" indent="0">
              <a:buNone/>
            </a:pPr>
            <a:r>
              <a:rPr lang="da-DK" sz="3500" dirty="0"/>
              <a:t>	- Java API and archetypes</a:t>
            </a:r>
          </a:p>
          <a:p>
            <a:pPr marL="0" indent="0">
              <a:buNone/>
            </a:pPr>
            <a:r>
              <a:rPr lang="da-DK" sz="3500" dirty="0"/>
              <a:t> doc</a:t>
            </a:r>
          </a:p>
          <a:p>
            <a:pPr marL="0" indent="0">
              <a:buNone/>
            </a:pPr>
            <a:r>
              <a:rPr lang="da-DK" sz="3500" dirty="0"/>
              <a:t>	- </a:t>
            </a:r>
            <a:r>
              <a:rPr lang="da-DK" sz="3500" b="1" dirty="0"/>
              <a:t>urcap_tutorial.pdf</a:t>
            </a:r>
          </a:p>
          <a:p>
            <a:pPr marL="0" indent="0">
              <a:buNone/>
            </a:pPr>
            <a:r>
              <a:rPr lang="da-DK" sz="3500" dirty="0"/>
              <a:t> samples</a:t>
            </a:r>
          </a:p>
          <a:p>
            <a:pPr marL="0" indent="0">
              <a:buNone/>
            </a:pPr>
            <a:r>
              <a:rPr lang="da-DK" sz="3500" dirty="0"/>
              <a:t>	- 4 samples: </a:t>
            </a:r>
            <a:r>
              <a:rPr lang="da-DK" sz="3500" dirty="0" err="1"/>
              <a:t>Hello</a:t>
            </a:r>
            <a:r>
              <a:rPr lang="da-DK" sz="3500" dirty="0"/>
              <a:t> World, </a:t>
            </a:r>
            <a:r>
              <a:rPr lang="da-DK" sz="3500" dirty="0" err="1"/>
              <a:t>MyDaemon</a:t>
            </a:r>
            <a:r>
              <a:rPr lang="da-DK" sz="3500" dirty="0"/>
              <a:t>, </a:t>
            </a:r>
            <a:r>
              <a:rPr lang="da-DK" sz="3500" dirty="0" err="1"/>
              <a:t>ScriptFunction</a:t>
            </a:r>
            <a:r>
              <a:rPr lang="da-DK" sz="3500" dirty="0"/>
              <a:t>, </a:t>
            </a:r>
            <a:r>
              <a:rPr lang="da-DK" sz="3500" dirty="0" err="1"/>
              <a:t>PickOrPlace</a:t>
            </a:r>
            <a:endParaRPr lang="da-DK" sz="3500" dirty="0"/>
          </a:p>
          <a:p>
            <a:pPr marL="0" indent="0">
              <a:buNone/>
            </a:pPr>
            <a:r>
              <a:rPr lang="da-DK" sz="3500" dirty="0"/>
              <a:t> </a:t>
            </a:r>
            <a:r>
              <a:rPr lang="da-DK" sz="3500" dirty="0" err="1"/>
              <a:t>urtool</a:t>
            </a:r>
            <a:endParaRPr lang="da-DK" sz="3500" dirty="0"/>
          </a:p>
          <a:p>
            <a:pPr marL="0" indent="0">
              <a:buNone/>
            </a:pPr>
            <a:r>
              <a:rPr lang="da-DK" sz="3500" dirty="0"/>
              <a:t>	- Cross compiler for </a:t>
            </a:r>
            <a:r>
              <a:rPr lang="da-DK" sz="3500" dirty="0" err="1"/>
              <a:t>native</a:t>
            </a:r>
            <a:r>
              <a:rPr lang="da-DK" sz="3500" dirty="0"/>
              <a:t> </a:t>
            </a:r>
            <a:r>
              <a:rPr lang="da-DK" sz="3500" dirty="0" err="1"/>
              <a:t>daemons</a:t>
            </a:r>
            <a:endParaRPr lang="da-DK" sz="3500" dirty="0"/>
          </a:p>
          <a:p>
            <a:pPr marL="0" indent="0">
              <a:buNone/>
            </a:pPr>
            <a:r>
              <a:rPr lang="da-DK" sz="3500" dirty="0"/>
              <a:t> - readme.txt</a:t>
            </a:r>
          </a:p>
          <a:p>
            <a:pPr marL="0" indent="0">
              <a:buNone/>
            </a:pPr>
            <a:r>
              <a:rPr lang="da-DK" sz="3500" dirty="0"/>
              <a:t> - install.sh</a:t>
            </a:r>
          </a:p>
          <a:p>
            <a:pPr marL="0" indent="0">
              <a:buNone/>
            </a:pPr>
            <a:r>
              <a:rPr lang="da-DK" sz="3500" dirty="0"/>
              <a:t> - newURCap.sh</a:t>
            </a:r>
          </a:p>
          <a:p>
            <a:pPr marL="0" indent="0">
              <a:buNone/>
            </a:pPr>
            <a:endParaRPr lang="da-DK" sz="3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0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55A5-6C1F-470E-945D-1667388B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URCaps Starter Package – </a:t>
            </a:r>
            <a:r>
              <a:rPr lang="da-DK" dirty="0" err="1"/>
              <a:t>what’s</a:t>
            </a:r>
            <a:r>
              <a:rPr lang="da-DK" dirty="0"/>
              <a:t> in the </a:t>
            </a:r>
            <a:r>
              <a:rPr lang="da-DK" dirty="0" err="1"/>
              <a:t>box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653BE-7326-4BCC-92A3-5EC7A6F4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9" y="1771001"/>
            <a:ext cx="11235261" cy="334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3500" dirty="0" err="1"/>
              <a:t>Regular</a:t>
            </a:r>
            <a:r>
              <a:rPr lang="da-DK" sz="3500" dirty="0"/>
              <a:t> </a:t>
            </a:r>
            <a:r>
              <a:rPr lang="da-DK" sz="3500" dirty="0" err="1"/>
              <a:t>URSim</a:t>
            </a:r>
            <a:r>
              <a:rPr lang="da-DK" sz="3500" dirty="0"/>
              <a:t> 3.5.xx VM image, with: </a:t>
            </a:r>
          </a:p>
          <a:p>
            <a:pPr marL="0" indent="0">
              <a:buNone/>
            </a:pPr>
            <a:r>
              <a:rPr lang="da-DK" sz="3500" dirty="0"/>
              <a:t>	- Eclipse Kepler, Java IDE</a:t>
            </a:r>
          </a:p>
          <a:p>
            <a:pPr marL="0" indent="0">
              <a:buNone/>
            </a:pPr>
            <a:r>
              <a:rPr lang="da-DK" sz="3500" dirty="0"/>
              <a:t>	- SDK 1.2.xx </a:t>
            </a:r>
            <a:r>
              <a:rPr lang="da-DK" sz="3500" dirty="0" err="1"/>
              <a:t>installed</a:t>
            </a:r>
            <a:endParaRPr lang="da-DK" sz="3500" dirty="0"/>
          </a:p>
          <a:p>
            <a:pPr marL="0" indent="0">
              <a:buNone/>
            </a:pPr>
            <a:r>
              <a:rPr lang="da-DK" sz="3500" dirty="0"/>
              <a:t>	- </a:t>
            </a:r>
            <a:r>
              <a:rPr lang="da-DK" sz="3500" dirty="0" err="1"/>
              <a:t>HelloWorld</a:t>
            </a:r>
            <a:r>
              <a:rPr lang="da-DK" sz="3500" dirty="0"/>
              <a:t> sample </a:t>
            </a:r>
            <a:r>
              <a:rPr lang="da-DK" sz="3500" dirty="0" err="1"/>
              <a:t>loaded</a:t>
            </a:r>
            <a:r>
              <a:rPr lang="da-DK" sz="3500" dirty="0"/>
              <a:t> in IDE</a:t>
            </a:r>
          </a:p>
          <a:p>
            <a:pPr marL="0" indent="0">
              <a:buNone/>
            </a:pPr>
            <a:r>
              <a:rPr lang="da-DK" sz="3500" dirty="0"/>
              <a:t>      - 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FF901-0B50-49E9-BB38-805AC2576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0218A-EC97-458D-B09E-0BA2D0097767}"/>
              </a:ext>
            </a:extLst>
          </p:cNvPr>
          <p:cNvSpPr txBox="1"/>
          <p:nvPr/>
        </p:nvSpPr>
        <p:spPr>
          <a:xfrm>
            <a:off x="205613" y="6322476"/>
            <a:ext cx="3359708" cy="39565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a-DK" sz="1400" dirty="0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Not 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suitable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 for cross compiler (</a:t>
            </a:r>
            <a:r>
              <a:rPr lang="da-DK" sz="14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ahoma"/>
              </a:rPr>
              <a:t>req</a:t>
            </a:r>
            <a:r>
              <a:rPr lang="da-DK" sz="1400" dirty="0">
                <a:solidFill>
                  <a:schemeClr val="bg1">
                    <a:lumMod val="50000"/>
                  </a:schemeClr>
                </a:solidFill>
                <a:cs typeface="Tahoma"/>
              </a:rPr>
              <a:t>. 64-bit)</a:t>
            </a:r>
            <a:endParaRPr lang="en-US" sz="1400" dirty="0">
              <a:solidFill>
                <a:schemeClr val="bg1">
                  <a:lumMod val="50000"/>
                </a:schemeClr>
              </a:solidFill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40120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 Blue">
  <a:themeElements>
    <a:clrScheme name="Universal Robots">
      <a:dk1>
        <a:sysClr val="windowText" lastClr="000000"/>
      </a:dk1>
      <a:lt1>
        <a:srgbClr val="FFFFFF"/>
      </a:lt1>
      <a:dk2>
        <a:srgbClr val="303030"/>
      </a:dk2>
      <a:lt2>
        <a:srgbClr val="E7E6E6"/>
      </a:lt2>
      <a:accent1>
        <a:srgbClr val="CFE6F9"/>
      </a:accent1>
      <a:accent2>
        <a:srgbClr val="61A4D7"/>
      </a:accent2>
      <a:accent3>
        <a:srgbClr val="939393"/>
      </a:accent3>
      <a:accent4>
        <a:srgbClr val="303030"/>
      </a:accent4>
      <a:accent5>
        <a:srgbClr val="ECECEC"/>
      </a:accent5>
      <a:accent6>
        <a:srgbClr val="3E93B6"/>
      </a:accent6>
      <a:hlink>
        <a:srgbClr val="5DADCF"/>
      </a:hlink>
      <a:folHlink>
        <a:srgbClr val="225B7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bg1"/>
          </a:buClr>
          <a:buFont typeface="Arial" panose="020B0604020202020204" pitchFamily="34" charset="0"/>
          <a:buChar char="•"/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ngle headline Grey">
  <a:themeElements>
    <a:clrScheme name="Universal Robots">
      <a:dk1>
        <a:sysClr val="windowText" lastClr="000000"/>
      </a:dk1>
      <a:lt1>
        <a:srgbClr val="FFFFFF"/>
      </a:lt1>
      <a:dk2>
        <a:srgbClr val="303030"/>
      </a:dk2>
      <a:lt2>
        <a:srgbClr val="E7E6E6"/>
      </a:lt2>
      <a:accent1>
        <a:srgbClr val="CFE6F9"/>
      </a:accent1>
      <a:accent2>
        <a:srgbClr val="61A4D7"/>
      </a:accent2>
      <a:accent3>
        <a:srgbClr val="939393"/>
      </a:accent3>
      <a:accent4>
        <a:srgbClr val="303030"/>
      </a:accent4>
      <a:accent5>
        <a:srgbClr val="ECECEC"/>
      </a:accent5>
      <a:accent6>
        <a:srgbClr val="3E93B6"/>
      </a:accent6>
      <a:hlink>
        <a:srgbClr val="5DADCF"/>
      </a:hlink>
      <a:folHlink>
        <a:srgbClr val="225B7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21116 Universal Robots template 6. draft" id="{4BE3A046-665B-4618-89C8-B2F80B2B2DD5}" vid="{F50929B8-B128-47B6-8960-31C327C0EE8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859139"/>
          </a:solidFill>
          <a:tailEnd type="arrow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Single headline Grey">
  <a:themeElements>
    <a:clrScheme name="Universal Robots">
      <a:dk1>
        <a:sysClr val="windowText" lastClr="000000"/>
      </a:dk1>
      <a:lt1>
        <a:srgbClr val="FFFFFF"/>
      </a:lt1>
      <a:dk2>
        <a:srgbClr val="303030"/>
      </a:dk2>
      <a:lt2>
        <a:srgbClr val="E7E6E6"/>
      </a:lt2>
      <a:accent1>
        <a:srgbClr val="CFE6F9"/>
      </a:accent1>
      <a:accent2>
        <a:srgbClr val="61A4D7"/>
      </a:accent2>
      <a:accent3>
        <a:srgbClr val="939393"/>
      </a:accent3>
      <a:accent4>
        <a:srgbClr val="303030"/>
      </a:accent4>
      <a:accent5>
        <a:srgbClr val="ECECEC"/>
      </a:accent5>
      <a:accent6>
        <a:srgbClr val="3E93B6"/>
      </a:accent6>
      <a:hlink>
        <a:srgbClr val="5DADCF"/>
      </a:hlink>
      <a:folHlink>
        <a:srgbClr val="225B7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R_PPT_Template_2017" id="{2285980B-7D29-47F7-99E7-33C8DFAA7AFC}" vid="{E6C6DA96-28AC-484C-B98F-8D6B6BD89DA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R_x002b__x0020_Documents xmlns="1483c537-09d1-4657-a05a-0ccfca493554">All U need for:</UR_x002b__x0020_Document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7D8ADF958404083998100A0822532" ma:contentTypeVersion="6" ma:contentTypeDescription="Create a new document." ma:contentTypeScope="" ma:versionID="b70ec905ef4cfc2027b8f77bc5be5fba">
  <xsd:schema xmlns:xsd="http://www.w3.org/2001/XMLSchema" xmlns:xs="http://www.w3.org/2001/XMLSchema" xmlns:p="http://schemas.microsoft.com/office/2006/metadata/properties" xmlns:ns2="1483c537-09d1-4657-a05a-0ccfca493554" targetNamespace="http://schemas.microsoft.com/office/2006/metadata/properties" ma:root="true" ma:fieldsID="c14868cdec4de6df3c35bf6eb697c3ad" ns2:_="">
    <xsd:import namespace="1483c537-09d1-4657-a05a-0ccfca493554"/>
    <xsd:element name="properties">
      <xsd:complexType>
        <xsd:sequence>
          <xsd:element name="documentManagement">
            <xsd:complexType>
              <xsd:all>
                <xsd:element ref="ns2:UR_x002b__x0020_Document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83c537-09d1-4657-a05a-0ccfca493554" elementFormDefault="qualified">
    <xsd:import namespace="http://schemas.microsoft.com/office/2006/documentManagement/types"/>
    <xsd:import namespace="http://schemas.microsoft.com/office/infopath/2007/PartnerControls"/>
    <xsd:element name="UR_x002b__x0020_Documents" ma:index="8" nillable="true" ma:displayName="UR+ Documents" ma:default="All U need for:" ma:format="Dropdown" ma:internalName="UR_x002b__x0020_Documents">
      <xsd:simpleType>
        <xsd:restriction base="dms:Choice">
          <xsd:enumeration value="All U need for:"/>
          <xsd:enumeration value="UR+ DEVELOPERS"/>
          <xsd:enumeration value="UR+ to end customers"/>
          <xsd:enumeration value="General Documents"/>
        </xsd:restriction>
      </xsd:simpleType>
    </xsd:element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3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F49519-C2B3-460E-B7F5-D7E454F5C2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177E7E-AD53-465A-A4EF-644B2D15DD6A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1483c537-09d1-4657-a05a-0ccfca493554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53211D8-8E36-47DF-B6FB-5F9500C872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83c537-09d1-4657-a05a-0ccfca4935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121116 Universal Robots template 7. draft</Template>
  <TotalTime>17013</TotalTime>
  <Words>1073</Words>
  <Application>Microsoft Office PowerPoint</Application>
  <PresentationFormat>Widescreen</PresentationFormat>
  <Paragraphs>297</Paragraphs>
  <Slides>30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Roboto</vt:lpstr>
      <vt:lpstr>Segoe UI</vt:lpstr>
      <vt:lpstr>Segoe UI Light</vt:lpstr>
      <vt:lpstr>Tahoma</vt:lpstr>
      <vt:lpstr>Wingdings</vt:lpstr>
      <vt:lpstr>Custom Design Blue</vt:lpstr>
      <vt:lpstr>Single headline Grey</vt:lpstr>
      <vt:lpstr>Office Theme</vt:lpstr>
      <vt:lpstr>1_Single headline Grey</vt:lpstr>
      <vt:lpstr>think-cell Slide</vt:lpstr>
      <vt:lpstr>UR+ Development Forum</vt:lpstr>
      <vt:lpstr>PowerPoint Presentation</vt:lpstr>
      <vt:lpstr>Important topics</vt:lpstr>
      <vt:lpstr>Development bootcamp! </vt:lpstr>
      <vt:lpstr>Agenda for today</vt:lpstr>
      <vt:lpstr>Todays task</vt:lpstr>
      <vt:lpstr>URCaps SDK – in short</vt:lpstr>
      <vt:lpstr>URCaps SDK – what’s in the box?</vt:lpstr>
      <vt:lpstr>URCaps Starter Package – what’s in the box?</vt:lpstr>
      <vt:lpstr>PowerPoint Presentation</vt:lpstr>
      <vt:lpstr>PowerPoint Presentation</vt:lpstr>
      <vt:lpstr>URCaps integration in Polyscope</vt:lpstr>
      <vt:lpstr>URCaps integration in Polyscope</vt:lpstr>
      <vt:lpstr>What files Are needed?</vt:lpstr>
      <vt:lpstr>URCaps API – the basics</vt:lpstr>
      <vt:lpstr>Script generation - example</vt:lpstr>
      <vt:lpstr>URCaps – example: LightUp</vt:lpstr>
      <vt:lpstr>Steps</vt:lpstr>
      <vt:lpstr>Creating the URCap project</vt:lpstr>
      <vt:lpstr>Creating the GUI – programnode.html</vt:lpstr>
      <vt:lpstr>Activator</vt:lpstr>
      <vt:lpstr>LightUpProgramNodeService</vt:lpstr>
      <vt:lpstr>LightUpProgramNodeContribution – ”blank”</vt:lpstr>
      <vt:lpstr>Tying the inputs to the Contribution</vt:lpstr>
      <vt:lpstr>Generating the script</vt:lpstr>
      <vt:lpstr>Setting up the visuals</vt:lpstr>
      <vt:lpstr>Building and deploying the URCap manually</vt:lpstr>
      <vt:lpstr>URCap is now deployed and working</vt:lpstr>
      <vt:lpstr>Running sequence of URCap</vt:lpstr>
      <vt:lpstr>Todays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Mads Holm Iversen</dc:creator>
  <cp:lastModifiedBy>Jordi Saboya</cp:lastModifiedBy>
  <cp:revision>172</cp:revision>
  <dcterms:created xsi:type="dcterms:W3CDTF">2016-12-15T10:38:12Z</dcterms:created>
  <dcterms:modified xsi:type="dcterms:W3CDTF">2018-07-09T13:04:06Z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0x0101007917D8ADF958404083998100A0822532</vt:lpwstr>
  </property>
</Properties>
</file>